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81.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80.xml" ContentType="application/vnd.openxmlformats-officedocument.presentationml.slide+xml"/>
  <Override PartName="/ppt/slides/slide22.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5.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29.xml" ContentType="application/vnd.openxmlformats-officedocument.presentationml.notesSlide+xml"/>
  <Override PartName="/ppt/notesSlides/notesSlide37.xml" ContentType="application/vnd.openxmlformats-officedocument.presentationml.notesSlide+xml"/>
  <Override PartName="/ppt/slideLayouts/slideLayout6.xml" ContentType="application/vnd.openxmlformats-officedocument.presentationml.slideLayout+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notesSlides/notesSlide35.xml" ContentType="application/vnd.openxmlformats-officedocument.presentationml.notesSlide+xml"/>
  <Override PartName="/ppt/slideLayouts/slideLayout5.xml" ContentType="application/vnd.openxmlformats-officedocument.presentationml.slideLayout+xml"/>
  <Override PartName="/ppt/notesSlides/notesSlide38.xml" ContentType="application/vnd.openxmlformats-officedocument.presentationml.notesSlide+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notesSlides/notesSlide36.xml" ContentType="application/vnd.openxmlformats-officedocument.presentationml.notesSlide+xml"/>
  <Override PartName="/ppt/slideLayouts/slideLayout13.xml" ContentType="application/vnd.openxmlformats-officedocument.presentationml.slideLayout+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slideLayouts/slideLayout12.xml" ContentType="application/vnd.openxmlformats-officedocument.presentationml.slideLayout+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slideLayouts/slideLayout11.xml" ContentType="application/vnd.openxmlformats-officedocument.presentationml.slideLayout+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350"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259"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66E2E-86BE-4775-9945-58C964C592DD}" type="datetimeFigureOut">
              <a:rPr lang="en-US" smtClean="0"/>
              <a:t>7/13/2017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42D4B-4FCF-4209-BB96-6FDB7D575892}" type="slidenum">
              <a:rPr lang="en-US" smtClean="0"/>
              <a:t>‹#›</a:t>
            </a:fld>
            <a:endParaRPr lang="en-US"/>
          </a:p>
        </p:txBody>
      </p:sp>
    </p:spTree>
    <p:extLst>
      <p:ext uri="{BB962C8B-B14F-4D97-AF65-F5344CB8AC3E}">
        <p14:creationId xmlns:p14="http://schemas.microsoft.com/office/powerpoint/2010/main" val="1984223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86979779-B33E-49E1-A677-4C47BD0450F0}" type="slidenum">
              <a:rPr lang="en-US"/>
              <a:pPr/>
              <a:t>57</a:t>
            </a:fld>
            <a:endParaRPr lang="en-US"/>
          </a:p>
        </p:txBody>
      </p:sp>
      <p:sp>
        <p:nvSpPr>
          <p:cNvPr id="275460" name="Rectangle 4"/>
          <p:cNvSpPr>
            <a:spLocks noGrp="1" noRot="1" noChangeAspect="1" noChangeArrowheads="1" noTextEdit="1"/>
          </p:cNvSpPr>
          <p:nvPr>
            <p:ph type="sldImg"/>
          </p:nvPr>
        </p:nvSpPr>
        <p:spPr>
          <a:ln/>
        </p:spPr>
      </p:sp>
      <p:sp>
        <p:nvSpPr>
          <p:cNvPr id="27546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92341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B2827051-133E-4370-B192-38CEC646BF29}" type="slidenum">
              <a:rPr lang="en-US"/>
              <a:pPr/>
              <a:t>66</a:t>
            </a:fld>
            <a:endParaRPr lang="en-US"/>
          </a:p>
        </p:txBody>
      </p:sp>
      <p:sp>
        <p:nvSpPr>
          <p:cNvPr id="293892" name="Rectangle 4"/>
          <p:cNvSpPr>
            <a:spLocks noGrp="1" noRot="1" noChangeAspect="1" noChangeArrowheads="1" noTextEdit="1"/>
          </p:cNvSpPr>
          <p:nvPr>
            <p:ph type="sldImg"/>
          </p:nvPr>
        </p:nvSpPr>
        <p:spPr>
          <a:ln/>
        </p:spPr>
      </p:sp>
      <p:sp>
        <p:nvSpPr>
          <p:cNvPr id="29389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7886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3A64453B-65A1-4C3A-8FB1-9C68135A02B8}" type="slidenum">
              <a:rPr lang="en-US"/>
              <a:pPr/>
              <a:t>67</a:t>
            </a:fld>
            <a:endParaRPr lang="en-US"/>
          </a:p>
        </p:txBody>
      </p:sp>
      <p:sp>
        <p:nvSpPr>
          <p:cNvPr id="295940" name="Rectangle 4"/>
          <p:cNvSpPr>
            <a:spLocks noGrp="1" noRot="1" noChangeAspect="1" noChangeArrowheads="1" noTextEdit="1"/>
          </p:cNvSpPr>
          <p:nvPr>
            <p:ph type="sldImg"/>
          </p:nvPr>
        </p:nvSpPr>
        <p:spPr>
          <a:ln/>
        </p:spPr>
      </p:sp>
      <p:sp>
        <p:nvSpPr>
          <p:cNvPr id="29594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547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107605F3-FBAD-4B5A-B1FF-77A6F7EC2324}" type="slidenum">
              <a:rPr lang="en-US"/>
              <a:pPr/>
              <a:t>68</a:t>
            </a:fld>
            <a:endParaRPr lang="en-US"/>
          </a:p>
        </p:txBody>
      </p:sp>
      <p:sp>
        <p:nvSpPr>
          <p:cNvPr id="297988" name="Rectangle 4"/>
          <p:cNvSpPr>
            <a:spLocks noGrp="1" noRot="1" noChangeAspect="1" noChangeArrowheads="1" noTextEdit="1"/>
          </p:cNvSpPr>
          <p:nvPr>
            <p:ph type="sldImg"/>
          </p:nvPr>
        </p:nvSpPr>
        <p:spPr>
          <a:ln/>
        </p:spPr>
      </p:sp>
      <p:sp>
        <p:nvSpPr>
          <p:cNvPr id="29798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92039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2F143F30-69A0-4D2B-AEF2-77B36013A65C}" type="slidenum">
              <a:rPr lang="en-US"/>
              <a:pPr/>
              <a:t>69</a:t>
            </a:fld>
            <a:endParaRPr lang="en-US"/>
          </a:p>
        </p:txBody>
      </p:sp>
      <p:sp>
        <p:nvSpPr>
          <p:cNvPr id="300036" name="Rectangle 4"/>
          <p:cNvSpPr>
            <a:spLocks noGrp="1" noRot="1" noChangeAspect="1" noChangeArrowheads="1" noTextEdit="1"/>
          </p:cNvSpPr>
          <p:nvPr>
            <p:ph type="sldImg"/>
          </p:nvPr>
        </p:nvSpPr>
        <p:spPr>
          <a:ln/>
        </p:spPr>
      </p:sp>
      <p:sp>
        <p:nvSpPr>
          <p:cNvPr id="300037" name="Rectangle 5"/>
          <p:cNvSpPr>
            <a:spLocks noGrp="1" noChangeArrowheads="1"/>
          </p:cNvSpPr>
          <p:nvPr>
            <p:ph type="body" idx="1"/>
          </p:nvPr>
        </p:nvSpPr>
        <p:spPr/>
        <p:txBody>
          <a:bodyPr/>
          <a:lstStyle/>
          <a:p>
            <a:r>
              <a:rPr lang="en-US"/>
              <a:t>Screen shot shows Extract Method applied to the print statement in HelloWorld.main method.</a:t>
            </a:r>
          </a:p>
        </p:txBody>
      </p:sp>
    </p:spTree>
    <p:extLst>
      <p:ext uri="{BB962C8B-B14F-4D97-AF65-F5344CB8AC3E}">
        <p14:creationId xmlns:p14="http://schemas.microsoft.com/office/powerpoint/2010/main" val="1848194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2C68E6BD-65EB-4E71-92D4-9B39FC2137B8}" type="slidenum">
              <a:rPr lang="en-US"/>
              <a:pPr/>
              <a:t>70</a:t>
            </a:fld>
            <a:endParaRPr lang="en-US"/>
          </a:p>
        </p:txBody>
      </p:sp>
      <p:sp>
        <p:nvSpPr>
          <p:cNvPr id="302084" name="Rectangle 4"/>
          <p:cNvSpPr>
            <a:spLocks noGrp="1" noRot="1" noChangeAspect="1" noChangeArrowheads="1" noTextEdit="1"/>
          </p:cNvSpPr>
          <p:nvPr>
            <p:ph type="sldImg"/>
          </p:nvPr>
        </p:nvSpPr>
        <p:spPr>
          <a:ln/>
        </p:spPr>
      </p:sp>
      <p:sp>
        <p:nvSpPr>
          <p:cNvPr id="30208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76217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2A732D6B-FE79-4D99-BCE8-D98F6977E763}" type="slidenum">
              <a:rPr lang="en-US"/>
              <a:pPr/>
              <a:t>71</a:t>
            </a:fld>
            <a:endParaRPr lang="en-US"/>
          </a:p>
        </p:txBody>
      </p:sp>
      <p:sp>
        <p:nvSpPr>
          <p:cNvPr id="336900" name="Rectangle 4"/>
          <p:cNvSpPr>
            <a:spLocks noGrp="1" noRot="1" noChangeAspect="1" noChangeArrowheads="1" noTextEdit="1"/>
          </p:cNvSpPr>
          <p:nvPr>
            <p:ph type="sldImg"/>
          </p:nvPr>
        </p:nvSpPr>
        <p:spPr>
          <a:ln/>
        </p:spPr>
      </p:sp>
      <p:sp>
        <p:nvSpPr>
          <p:cNvPr id="33690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14518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0F77F868-C12B-4737-BD8C-699D14A8FE16}" type="slidenum">
              <a:rPr lang="en-US"/>
              <a:pPr/>
              <a:t>72</a:t>
            </a:fld>
            <a:endParaRPr lang="en-US"/>
          </a:p>
        </p:txBody>
      </p:sp>
      <p:sp>
        <p:nvSpPr>
          <p:cNvPr id="304132" name="Rectangle 4"/>
          <p:cNvSpPr>
            <a:spLocks noGrp="1" noRot="1" noChangeAspect="1" noChangeArrowheads="1" noTextEdit="1"/>
          </p:cNvSpPr>
          <p:nvPr>
            <p:ph type="sldImg"/>
          </p:nvPr>
        </p:nvSpPr>
        <p:spPr>
          <a:ln/>
        </p:spPr>
      </p:sp>
      <p:sp>
        <p:nvSpPr>
          <p:cNvPr id="30413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808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589B1493-4E92-4F9C-8176-80BC8BF7EE4A}" type="slidenum">
              <a:rPr lang="en-US"/>
              <a:pPr/>
              <a:t>73</a:t>
            </a:fld>
            <a:endParaRPr lang="en-US"/>
          </a:p>
        </p:txBody>
      </p:sp>
      <p:sp>
        <p:nvSpPr>
          <p:cNvPr id="306180" name="Rectangle 4"/>
          <p:cNvSpPr>
            <a:spLocks noGrp="1" noRot="1" noChangeAspect="1" noChangeArrowheads="1" noTextEdit="1"/>
          </p:cNvSpPr>
          <p:nvPr>
            <p:ph type="sldImg"/>
          </p:nvPr>
        </p:nvSpPr>
        <p:spPr>
          <a:ln/>
        </p:spPr>
      </p:sp>
      <p:sp>
        <p:nvSpPr>
          <p:cNvPr id="30618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6105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742748FB-C73F-480C-B2E4-D8F3A12A6180}" type="slidenum">
              <a:rPr lang="en-US"/>
              <a:pPr/>
              <a:t>74</a:t>
            </a:fld>
            <a:endParaRPr lang="en-US"/>
          </a:p>
        </p:txBody>
      </p:sp>
      <p:sp>
        <p:nvSpPr>
          <p:cNvPr id="308228" name="Rectangle 4"/>
          <p:cNvSpPr>
            <a:spLocks noGrp="1" noRot="1" noChangeAspect="1" noChangeArrowheads="1" noTextEdit="1"/>
          </p:cNvSpPr>
          <p:nvPr>
            <p:ph type="sldImg"/>
          </p:nvPr>
        </p:nvSpPr>
        <p:spPr>
          <a:ln/>
        </p:spPr>
      </p:sp>
      <p:sp>
        <p:nvSpPr>
          <p:cNvPr id="30822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4030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0EC433EB-2D6D-4CFC-99D8-3352EFF77290}" type="slidenum">
              <a:rPr lang="en-US"/>
              <a:pPr/>
              <a:t>75</a:t>
            </a:fld>
            <a:endParaRPr lang="en-US"/>
          </a:p>
        </p:txBody>
      </p:sp>
      <p:sp>
        <p:nvSpPr>
          <p:cNvPr id="310276" name="Rectangle 4"/>
          <p:cNvSpPr>
            <a:spLocks noGrp="1" noRot="1" noChangeAspect="1" noChangeArrowheads="1" noTextEdit="1"/>
          </p:cNvSpPr>
          <p:nvPr>
            <p:ph type="sldImg"/>
          </p:nvPr>
        </p:nvSpPr>
        <p:spPr>
          <a:ln/>
        </p:spPr>
      </p:sp>
      <p:sp>
        <p:nvSpPr>
          <p:cNvPr id="310277"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7923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26BC6B22-AC39-4C41-BE51-007D9263E5C8}" type="slidenum">
              <a:rPr lang="en-US"/>
              <a:pPr/>
              <a:t>58</a:t>
            </a:fld>
            <a:endParaRPr lang="en-US"/>
          </a:p>
        </p:txBody>
      </p:sp>
      <p:sp>
        <p:nvSpPr>
          <p:cNvPr id="277508" name="Rectangle 4"/>
          <p:cNvSpPr>
            <a:spLocks noGrp="1" noRot="1" noChangeAspect="1" noChangeArrowheads="1" noTextEdit="1"/>
          </p:cNvSpPr>
          <p:nvPr>
            <p:ph type="sldImg"/>
          </p:nvPr>
        </p:nvSpPr>
        <p:spPr>
          <a:ln/>
        </p:spPr>
      </p:sp>
      <p:sp>
        <p:nvSpPr>
          <p:cNvPr id="27750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351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C567398C-149B-4273-8187-FB6B2E4DAF48}" type="slidenum">
              <a:rPr lang="en-US"/>
              <a:pPr/>
              <a:t>76</a:t>
            </a:fld>
            <a:endParaRPr lang="en-US"/>
          </a:p>
        </p:txBody>
      </p:sp>
      <p:sp>
        <p:nvSpPr>
          <p:cNvPr id="312324" name="Rectangle 4"/>
          <p:cNvSpPr>
            <a:spLocks noGrp="1" noRot="1" noChangeAspect="1" noChangeArrowheads="1" noTextEdit="1"/>
          </p:cNvSpPr>
          <p:nvPr>
            <p:ph type="sldImg"/>
          </p:nvPr>
        </p:nvSpPr>
        <p:spPr>
          <a:ln/>
        </p:spPr>
      </p:sp>
      <p:sp>
        <p:nvSpPr>
          <p:cNvPr id="31232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1673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58580F2F-08BB-4753-8A4B-8653C0AB191E}" type="slidenum">
              <a:rPr lang="en-US"/>
              <a:pPr/>
              <a:t>77</a:t>
            </a:fld>
            <a:endParaRPr lang="en-US"/>
          </a:p>
        </p:txBody>
      </p:sp>
      <p:sp>
        <p:nvSpPr>
          <p:cNvPr id="314372" name="Rectangle 4"/>
          <p:cNvSpPr>
            <a:spLocks noGrp="1" noRot="1" noChangeAspect="1" noChangeArrowheads="1" noTextEdit="1"/>
          </p:cNvSpPr>
          <p:nvPr>
            <p:ph type="sldImg"/>
          </p:nvPr>
        </p:nvSpPr>
        <p:spPr>
          <a:ln/>
        </p:spPr>
      </p:sp>
      <p:sp>
        <p:nvSpPr>
          <p:cNvPr id="31437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2865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F82F12E3-3DDC-4ECA-B571-841587432B10}" type="slidenum">
              <a:rPr lang="en-US"/>
              <a:pPr/>
              <a:t>78</a:t>
            </a:fld>
            <a:endParaRPr lang="en-US"/>
          </a:p>
        </p:txBody>
      </p:sp>
      <p:sp>
        <p:nvSpPr>
          <p:cNvPr id="316420" name="Rectangle 4"/>
          <p:cNvSpPr>
            <a:spLocks noGrp="1" noRot="1" noChangeAspect="1" noChangeArrowheads="1" noTextEdit="1"/>
          </p:cNvSpPr>
          <p:nvPr>
            <p:ph type="sldImg"/>
          </p:nvPr>
        </p:nvSpPr>
        <p:spPr>
          <a:ln/>
        </p:spPr>
      </p:sp>
      <p:sp>
        <p:nvSpPr>
          <p:cNvPr id="31642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3828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C2F93179-0525-464B-9911-56896C1C5CFE}" type="slidenum">
              <a:rPr lang="en-US"/>
              <a:pPr/>
              <a:t>79</a:t>
            </a:fld>
            <a:endParaRPr lang="en-US"/>
          </a:p>
        </p:txBody>
      </p:sp>
      <p:sp>
        <p:nvSpPr>
          <p:cNvPr id="318468" name="Rectangle 4"/>
          <p:cNvSpPr>
            <a:spLocks noGrp="1" noRot="1" noChangeAspect="1" noChangeArrowheads="1" noTextEdit="1"/>
          </p:cNvSpPr>
          <p:nvPr>
            <p:ph type="sldImg"/>
          </p:nvPr>
        </p:nvSpPr>
        <p:spPr>
          <a:ln/>
        </p:spPr>
      </p:sp>
      <p:sp>
        <p:nvSpPr>
          <p:cNvPr id="31846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43007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AA020D8F-E7DC-4DBE-9BB6-DBECDCCECA8D}" type="slidenum">
              <a:rPr lang="en-US"/>
              <a:pPr/>
              <a:t>80</a:t>
            </a:fld>
            <a:endParaRPr lang="en-US"/>
          </a:p>
        </p:txBody>
      </p:sp>
      <p:sp>
        <p:nvSpPr>
          <p:cNvPr id="320516" name="Rectangle 4"/>
          <p:cNvSpPr>
            <a:spLocks noGrp="1" noRot="1" noChangeAspect="1" noChangeArrowheads="1" noTextEdit="1"/>
          </p:cNvSpPr>
          <p:nvPr>
            <p:ph type="sldImg"/>
          </p:nvPr>
        </p:nvSpPr>
        <p:spPr>
          <a:ln/>
        </p:spPr>
      </p:sp>
      <p:sp>
        <p:nvSpPr>
          <p:cNvPr id="320517"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5340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BA2E7C90-E738-4EB6-90B2-EA1631AE8D67}" type="slidenum">
              <a:rPr lang="en-US"/>
              <a:pPr/>
              <a:t>81</a:t>
            </a:fld>
            <a:endParaRPr lang="en-US"/>
          </a:p>
        </p:txBody>
      </p:sp>
      <p:sp>
        <p:nvSpPr>
          <p:cNvPr id="322564" name="Rectangle 4"/>
          <p:cNvSpPr>
            <a:spLocks noGrp="1" noRot="1" noChangeAspect="1" noChangeArrowheads="1" noTextEdit="1"/>
          </p:cNvSpPr>
          <p:nvPr>
            <p:ph type="sldImg"/>
          </p:nvPr>
        </p:nvSpPr>
        <p:spPr>
          <a:ln/>
        </p:spPr>
      </p:sp>
      <p:sp>
        <p:nvSpPr>
          <p:cNvPr id="32256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5382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69A2142D-6174-4A87-A786-96B0019F81DC}" type="slidenum">
              <a:rPr lang="en-US"/>
              <a:pPr/>
              <a:t>82</a:t>
            </a:fld>
            <a:endParaRPr lang="en-US"/>
          </a:p>
        </p:txBody>
      </p:sp>
      <p:sp>
        <p:nvSpPr>
          <p:cNvPr id="324612" name="Rectangle 4"/>
          <p:cNvSpPr>
            <a:spLocks noGrp="1" noRot="1" noChangeAspect="1" noChangeArrowheads="1" noTextEdit="1"/>
          </p:cNvSpPr>
          <p:nvPr>
            <p:ph type="sldImg"/>
          </p:nvPr>
        </p:nvSpPr>
        <p:spPr>
          <a:ln/>
        </p:spPr>
      </p:sp>
      <p:sp>
        <p:nvSpPr>
          <p:cNvPr id="32461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8503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C1D9C3CE-A97A-4597-B70F-AEDA60445EE3}" type="slidenum">
              <a:rPr lang="en-US"/>
              <a:pPr/>
              <a:t>83</a:t>
            </a:fld>
            <a:endParaRPr lang="en-US"/>
          </a:p>
        </p:txBody>
      </p:sp>
      <p:sp>
        <p:nvSpPr>
          <p:cNvPr id="326660" name="Rectangle 4"/>
          <p:cNvSpPr>
            <a:spLocks noGrp="1" noRot="1" noChangeAspect="1" noChangeArrowheads="1" noTextEdit="1"/>
          </p:cNvSpPr>
          <p:nvPr>
            <p:ph type="sldImg"/>
          </p:nvPr>
        </p:nvSpPr>
        <p:spPr>
          <a:ln/>
        </p:spPr>
      </p:sp>
      <p:sp>
        <p:nvSpPr>
          <p:cNvPr id="32666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7013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0E1E51CE-59DE-4DE4-8F7D-D02F7C3215B5}" type="slidenum">
              <a:rPr lang="en-US"/>
              <a:pPr/>
              <a:t>84</a:t>
            </a:fld>
            <a:endParaRPr lang="en-US"/>
          </a:p>
        </p:txBody>
      </p:sp>
      <p:sp>
        <p:nvSpPr>
          <p:cNvPr id="328708" name="Rectangle 4"/>
          <p:cNvSpPr>
            <a:spLocks noGrp="1" noRot="1" noChangeAspect="1" noChangeArrowheads="1" noTextEdit="1"/>
          </p:cNvSpPr>
          <p:nvPr>
            <p:ph type="sldImg"/>
          </p:nvPr>
        </p:nvSpPr>
        <p:spPr>
          <a:ln/>
        </p:spPr>
      </p:sp>
      <p:sp>
        <p:nvSpPr>
          <p:cNvPr id="32870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80364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5D0CD37D-FDCB-40F1-802D-AD3CF14567B3}" type="slidenum">
              <a:rPr lang="en-US"/>
              <a:pPr/>
              <a:t>85</a:t>
            </a:fld>
            <a:endParaRPr lang="en-US"/>
          </a:p>
        </p:txBody>
      </p:sp>
      <p:sp>
        <p:nvSpPr>
          <p:cNvPr id="330756" name="Rectangle 4"/>
          <p:cNvSpPr>
            <a:spLocks noGrp="1" noRot="1" noChangeAspect="1" noChangeArrowheads="1" noTextEdit="1"/>
          </p:cNvSpPr>
          <p:nvPr>
            <p:ph type="sldImg"/>
          </p:nvPr>
        </p:nvSpPr>
        <p:spPr>
          <a:ln/>
        </p:spPr>
      </p:sp>
      <p:sp>
        <p:nvSpPr>
          <p:cNvPr id="330757"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6224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04A7B025-3381-4785-9CD2-1178A23CA2E5}" type="slidenum">
              <a:rPr lang="en-US"/>
              <a:pPr/>
              <a:t>59</a:t>
            </a:fld>
            <a:endParaRPr lang="en-US"/>
          </a:p>
        </p:txBody>
      </p:sp>
      <p:sp>
        <p:nvSpPr>
          <p:cNvPr id="279556" name="Rectangle 4"/>
          <p:cNvSpPr>
            <a:spLocks noGrp="1" noRot="1" noChangeAspect="1" noChangeArrowheads="1" noTextEdit="1"/>
          </p:cNvSpPr>
          <p:nvPr>
            <p:ph type="sldImg"/>
          </p:nvPr>
        </p:nvSpPr>
        <p:spPr>
          <a:ln/>
        </p:spPr>
      </p:sp>
      <p:sp>
        <p:nvSpPr>
          <p:cNvPr id="279557"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2272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95EA44AC-DF90-4459-8598-383F9772B185}" type="slidenum">
              <a:rPr lang="en-US"/>
              <a:pPr/>
              <a:t>86</a:t>
            </a:fld>
            <a:endParaRPr lang="en-US"/>
          </a:p>
        </p:txBody>
      </p:sp>
      <p:sp>
        <p:nvSpPr>
          <p:cNvPr id="343044" name="Rectangle 4"/>
          <p:cNvSpPr>
            <a:spLocks noGrp="1" noRot="1" noChangeAspect="1" noChangeArrowheads="1" noTextEdit="1"/>
          </p:cNvSpPr>
          <p:nvPr>
            <p:ph type="sldImg"/>
          </p:nvPr>
        </p:nvSpPr>
        <p:spPr>
          <a:ln/>
        </p:spPr>
      </p:sp>
      <p:sp>
        <p:nvSpPr>
          <p:cNvPr id="34304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3885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77FE62C1-3691-4C95-9631-FD43D54A1CBB}" type="slidenum">
              <a:rPr lang="en-US"/>
              <a:pPr/>
              <a:t>87</a:t>
            </a:fld>
            <a:endParaRPr lang="en-US"/>
          </a:p>
        </p:txBody>
      </p:sp>
      <p:sp>
        <p:nvSpPr>
          <p:cNvPr id="345092" name="Rectangle 4"/>
          <p:cNvSpPr>
            <a:spLocks noGrp="1" noRot="1" noChangeAspect="1" noChangeArrowheads="1" noTextEdit="1"/>
          </p:cNvSpPr>
          <p:nvPr>
            <p:ph type="sldImg"/>
          </p:nvPr>
        </p:nvSpPr>
        <p:spPr>
          <a:ln/>
        </p:spPr>
      </p:sp>
      <p:sp>
        <p:nvSpPr>
          <p:cNvPr id="34509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59278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60B0670F-50F5-4C8E-B797-395FED027087}" type="slidenum">
              <a:rPr lang="en-US"/>
              <a:pPr/>
              <a:t>88</a:t>
            </a:fld>
            <a:endParaRPr lang="en-US"/>
          </a:p>
        </p:txBody>
      </p:sp>
      <p:sp>
        <p:nvSpPr>
          <p:cNvPr id="347140" name="Rectangle 4"/>
          <p:cNvSpPr>
            <a:spLocks noGrp="1" noRot="1" noChangeAspect="1" noChangeArrowheads="1" noTextEdit="1"/>
          </p:cNvSpPr>
          <p:nvPr>
            <p:ph type="sldImg"/>
          </p:nvPr>
        </p:nvSpPr>
        <p:spPr>
          <a:ln/>
        </p:spPr>
      </p:sp>
      <p:sp>
        <p:nvSpPr>
          <p:cNvPr id="34714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07333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E26B7D27-1144-459F-812B-903E34D467AB}" type="slidenum">
              <a:rPr lang="en-US"/>
              <a:pPr/>
              <a:t>89</a:t>
            </a:fld>
            <a:endParaRPr lang="en-US"/>
          </a:p>
        </p:txBody>
      </p:sp>
      <p:sp>
        <p:nvSpPr>
          <p:cNvPr id="353284" name="Rectangle 4"/>
          <p:cNvSpPr>
            <a:spLocks noGrp="1" noRot="1" noChangeAspect="1" noChangeArrowheads="1" noTextEdit="1"/>
          </p:cNvSpPr>
          <p:nvPr>
            <p:ph type="sldImg"/>
          </p:nvPr>
        </p:nvSpPr>
        <p:spPr>
          <a:ln/>
        </p:spPr>
      </p:sp>
      <p:sp>
        <p:nvSpPr>
          <p:cNvPr id="35328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6148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C16D81D7-86AF-408D-977D-ED71235D6D89}" type="slidenum">
              <a:rPr lang="en-US"/>
              <a:pPr/>
              <a:t>90</a:t>
            </a:fld>
            <a:endParaRPr lang="en-US"/>
          </a:p>
        </p:txBody>
      </p:sp>
      <p:sp>
        <p:nvSpPr>
          <p:cNvPr id="356356" name="Rectangle 4"/>
          <p:cNvSpPr>
            <a:spLocks noGrp="1" noRot="1" noChangeAspect="1" noChangeArrowheads="1" noTextEdit="1"/>
          </p:cNvSpPr>
          <p:nvPr>
            <p:ph type="sldImg"/>
          </p:nvPr>
        </p:nvSpPr>
        <p:spPr>
          <a:ln/>
        </p:spPr>
      </p:sp>
      <p:sp>
        <p:nvSpPr>
          <p:cNvPr id="356357"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20388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0D18DB52-B0F8-45C4-8F05-033C45E5E4D8}" type="slidenum">
              <a:rPr lang="en-US"/>
              <a:pPr/>
              <a:t>91</a:t>
            </a:fld>
            <a:endParaRPr lang="en-US"/>
          </a:p>
        </p:txBody>
      </p:sp>
      <p:sp>
        <p:nvSpPr>
          <p:cNvPr id="358404" name="Rectangle 4"/>
          <p:cNvSpPr>
            <a:spLocks noGrp="1" noRot="1" noChangeAspect="1" noChangeArrowheads="1" noTextEdit="1"/>
          </p:cNvSpPr>
          <p:nvPr>
            <p:ph type="sldImg"/>
          </p:nvPr>
        </p:nvSpPr>
        <p:spPr>
          <a:ln/>
        </p:spPr>
      </p:sp>
      <p:sp>
        <p:nvSpPr>
          <p:cNvPr id="35840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3191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B6E21246-091E-4B77-AE9E-C4E8658AD068}" type="slidenum">
              <a:rPr lang="en-US"/>
              <a:pPr/>
              <a:t>92</a:t>
            </a:fld>
            <a:endParaRPr lang="en-US"/>
          </a:p>
        </p:txBody>
      </p:sp>
      <p:sp>
        <p:nvSpPr>
          <p:cNvPr id="360452" name="Rectangle 4"/>
          <p:cNvSpPr>
            <a:spLocks noGrp="1" noRot="1" noChangeAspect="1" noChangeArrowheads="1" noTextEdit="1"/>
          </p:cNvSpPr>
          <p:nvPr>
            <p:ph type="sldImg"/>
          </p:nvPr>
        </p:nvSpPr>
        <p:spPr>
          <a:ln/>
        </p:spPr>
      </p:sp>
      <p:sp>
        <p:nvSpPr>
          <p:cNvPr id="36045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58016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256EAFCD-C6B7-484C-8C1F-F5DF9F30C817}" type="slidenum">
              <a:rPr lang="en-US"/>
              <a:pPr/>
              <a:t>93</a:t>
            </a:fld>
            <a:endParaRPr lang="en-US"/>
          </a:p>
        </p:txBody>
      </p:sp>
      <p:sp>
        <p:nvSpPr>
          <p:cNvPr id="362500" name="Rectangle 4"/>
          <p:cNvSpPr>
            <a:spLocks noGrp="1" noRot="1" noChangeAspect="1" noChangeArrowheads="1" noTextEdit="1"/>
          </p:cNvSpPr>
          <p:nvPr>
            <p:ph type="sldImg"/>
          </p:nvPr>
        </p:nvSpPr>
        <p:spPr>
          <a:ln/>
        </p:spPr>
      </p:sp>
      <p:sp>
        <p:nvSpPr>
          <p:cNvPr id="36250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7512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CBE6DFB8-6176-4AFC-AF41-3B46FD210D62}" type="slidenum">
              <a:rPr lang="en-US"/>
              <a:pPr/>
              <a:t>94</a:t>
            </a:fld>
            <a:endParaRPr lang="en-US"/>
          </a:p>
        </p:txBody>
      </p:sp>
      <p:sp>
        <p:nvSpPr>
          <p:cNvPr id="364548" name="Rectangle 4"/>
          <p:cNvSpPr>
            <a:spLocks noGrp="1" noRot="1" noChangeAspect="1" noChangeArrowheads="1" noTextEdit="1"/>
          </p:cNvSpPr>
          <p:nvPr>
            <p:ph type="sldImg"/>
          </p:nvPr>
        </p:nvSpPr>
        <p:spPr>
          <a:ln/>
        </p:spPr>
      </p:sp>
      <p:sp>
        <p:nvSpPr>
          <p:cNvPr id="36454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230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62ACD7ED-3CD9-4454-A965-490AF88EEAB3}" type="slidenum">
              <a:rPr lang="en-US"/>
              <a:pPr/>
              <a:t>60</a:t>
            </a:fld>
            <a:endParaRPr lang="en-US"/>
          </a:p>
        </p:txBody>
      </p:sp>
      <p:sp>
        <p:nvSpPr>
          <p:cNvPr id="281604" name="Rectangle 4"/>
          <p:cNvSpPr>
            <a:spLocks noGrp="1" noRot="1" noChangeAspect="1" noChangeArrowheads="1" noTextEdit="1"/>
          </p:cNvSpPr>
          <p:nvPr>
            <p:ph type="sldImg"/>
          </p:nvPr>
        </p:nvSpPr>
        <p:spPr>
          <a:ln/>
        </p:spPr>
      </p:sp>
      <p:sp>
        <p:nvSpPr>
          <p:cNvPr id="281605" name="Rectangle 5"/>
          <p:cNvSpPr>
            <a:spLocks noGrp="1" noChangeArrowheads="1"/>
          </p:cNvSpPr>
          <p:nvPr>
            <p:ph type="body" idx="1"/>
          </p:nvPr>
        </p:nvSpPr>
        <p:spPr/>
        <p:txBody>
          <a:bodyPr/>
          <a:lstStyle/>
          <a:p>
            <a:r>
              <a:rPr lang="en-US"/>
              <a:t>Faculty Note:</a:t>
            </a:r>
          </a:p>
          <a:p>
            <a:r>
              <a:rPr lang="en-US"/>
              <a:t>Click on the various sections of the graphic on the slide to view the labels of each section. I.e., Click on the Menu bar for the Menu Bar label to pop up.</a:t>
            </a:r>
          </a:p>
        </p:txBody>
      </p:sp>
    </p:spTree>
    <p:extLst>
      <p:ext uri="{BB962C8B-B14F-4D97-AF65-F5344CB8AC3E}">
        <p14:creationId xmlns:p14="http://schemas.microsoft.com/office/powerpoint/2010/main" val="1568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A8461A04-C99E-4213-A204-DA587A5A9506}" type="slidenum">
              <a:rPr lang="en-US"/>
              <a:pPr/>
              <a:t>61</a:t>
            </a:fld>
            <a:endParaRPr lang="en-US"/>
          </a:p>
        </p:txBody>
      </p:sp>
      <p:sp>
        <p:nvSpPr>
          <p:cNvPr id="283652" name="Rectangle 4"/>
          <p:cNvSpPr>
            <a:spLocks noGrp="1" noRot="1" noChangeAspect="1" noChangeArrowheads="1" noTextEdit="1"/>
          </p:cNvSpPr>
          <p:nvPr>
            <p:ph type="sldImg"/>
          </p:nvPr>
        </p:nvSpPr>
        <p:spPr>
          <a:ln/>
        </p:spPr>
      </p:sp>
      <p:sp>
        <p:nvSpPr>
          <p:cNvPr id="283653"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163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5AEF8C4E-A8D0-4404-AE06-9B39B1F8FF0D}" type="slidenum">
              <a:rPr lang="en-US"/>
              <a:pPr/>
              <a:t>62</a:t>
            </a:fld>
            <a:endParaRPr lang="en-US"/>
          </a:p>
        </p:txBody>
      </p:sp>
      <p:sp>
        <p:nvSpPr>
          <p:cNvPr id="285700" name="Rectangle 4"/>
          <p:cNvSpPr>
            <a:spLocks noGrp="1" noRot="1" noChangeAspect="1" noChangeArrowheads="1" noTextEdit="1"/>
          </p:cNvSpPr>
          <p:nvPr>
            <p:ph type="sldImg"/>
          </p:nvPr>
        </p:nvSpPr>
        <p:spPr>
          <a:ln/>
        </p:spPr>
      </p:sp>
      <p:sp>
        <p:nvSpPr>
          <p:cNvPr id="285701"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14185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30B6A38C-9D07-4148-924B-90928946600F}" type="slidenum">
              <a:rPr lang="en-US"/>
              <a:pPr/>
              <a:t>63</a:t>
            </a:fld>
            <a:endParaRPr lang="en-US"/>
          </a:p>
        </p:txBody>
      </p:sp>
      <p:sp>
        <p:nvSpPr>
          <p:cNvPr id="287748" name="Rectangle 4"/>
          <p:cNvSpPr>
            <a:spLocks noGrp="1" noRot="1" noChangeAspect="1" noChangeArrowheads="1" noTextEdit="1"/>
          </p:cNvSpPr>
          <p:nvPr>
            <p:ph type="sldImg"/>
          </p:nvPr>
        </p:nvSpPr>
        <p:spPr>
          <a:ln/>
        </p:spPr>
      </p:sp>
      <p:sp>
        <p:nvSpPr>
          <p:cNvPr id="287749"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709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11DB098A-DA11-4DEA-AA3B-84C9C40FA3AE}" type="slidenum">
              <a:rPr lang="en-US"/>
              <a:pPr/>
              <a:t>64</a:t>
            </a:fld>
            <a:endParaRPr lang="en-US"/>
          </a:p>
        </p:txBody>
      </p:sp>
      <p:sp>
        <p:nvSpPr>
          <p:cNvPr id="289796" name="Rectangle 4"/>
          <p:cNvSpPr>
            <a:spLocks noGrp="1" noRot="1" noChangeAspect="1" noChangeArrowheads="1" noTextEdit="1"/>
          </p:cNvSpPr>
          <p:nvPr>
            <p:ph type="sldImg"/>
          </p:nvPr>
        </p:nvSpPr>
        <p:spPr>
          <a:ln/>
        </p:spPr>
      </p:sp>
      <p:sp>
        <p:nvSpPr>
          <p:cNvPr id="289797"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558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ATS Application Programming: Java Programming</a:t>
            </a:r>
          </a:p>
        </p:txBody>
      </p:sp>
      <p:sp>
        <p:nvSpPr>
          <p:cNvPr id="5" name="Rectangle 3"/>
          <p:cNvSpPr>
            <a:spLocks noGrp="1" noChangeArrowheads="1"/>
          </p:cNvSpPr>
          <p:nvPr>
            <p:ph type="dt" idx="1"/>
          </p:nvPr>
        </p:nvSpPr>
        <p:spPr>
          <a:ln/>
        </p:spPr>
        <p:txBody>
          <a:bodyPr/>
          <a:lstStyle/>
          <a:p>
            <a:r>
              <a:rPr lang="en-US"/>
              <a:t>2.3 Using Eclipse</a:t>
            </a:r>
          </a:p>
        </p:txBody>
      </p:sp>
      <p:sp>
        <p:nvSpPr>
          <p:cNvPr id="6" name="Rectangle 6"/>
          <p:cNvSpPr>
            <a:spLocks noGrp="1" noChangeArrowheads="1"/>
          </p:cNvSpPr>
          <p:nvPr>
            <p:ph type="ftr" sz="quarter" idx="4"/>
          </p:nvPr>
        </p:nvSpPr>
        <p:spPr>
          <a:ln/>
        </p:spPr>
        <p:txBody>
          <a:bodyPr/>
          <a:lstStyle/>
          <a:p>
            <a:r>
              <a:rPr lang="en-US"/>
              <a:t>© Accenture 2005 All Rights Reserved</a:t>
            </a:r>
          </a:p>
          <a:p>
            <a:r>
              <a:rPr lang="en-US"/>
              <a:t>Course Code  #Z16325</a:t>
            </a:r>
          </a:p>
        </p:txBody>
      </p:sp>
      <p:sp>
        <p:nvSpPr>
          <p:cNvPr id="7" name="Rectangle 7"/>
          <p:cNvSpPr>
            <a:spLocks noGrp="1" noChangeArrowheads="1"/>
          </p:cNvSpPr>
          <p:nvPr>
            <p:ph type="sldNum" sz="quarter" idx="5"/>
          </p:nvPr>
        </p:nvSpPr>
        <p:spPr>
          <a:ln/>
        </p:spPr>
        <p:txBody>
          <a:bodyPr/>
          <a:lstStyle/>
          <a:p>
            <a:fld id="{EF9EB252-6892-4CED-ADEA-24187FB45A00}" type="slidenum">
              <a:rPr lang="en-US"/>
              <a:pPr/>
              <a:t>65</a:t>
            </a:fld>
            <a:endParaRPr lang="en-US"/>
          </a:p>
        </p:txBody>
      </p:sp>
      <p:sp>
        <p:nvSpPr>
          <p:cNvPr id="291844" name="Rectangle 4"/>
          <p:cNvSpPr>
            <a:spLocks noGrp="1" noRot="1" noChangeAspect="1" noChangeArrowheads="1" noTextEdit="1"/>
          </p:cNvSpPr>
          <p:nvPr>
            <p:ph type="sldImg"/>
          </p:nvPr>
        </p:nvSpPr>
        <p:spPr>
          <a:ln/>
        </p:spPr>
      </p:sp>
      <p:sp>
        <p:nvSpPr>
          <p:cNvPr id="291845" name="Rectangle 5"/>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9076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A3BC1D-FD63-434B-8E57-BEA6D18CDFA8}"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2407196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A3BC1D-FD63-434B-8E57-BEA6D18CDFA8}"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3404200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A3BC1D-FD63-434B-8E57-BEA6D18CDFA8}"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1833174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0901" y="38101"/>
            <a:ext cx="10858500" cy="10953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4867" y="1447800"/>
            <a:ext cx="54821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00234" y="1447800"/>
            <a:ext cx="54821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9753601" y="6477001"/>
            <a:ext cx="2258484" cy="269875"/>
          </a:xfrm>
        </p:spPr>
        <p:txBody>
          <a:bodyPr/>
          <a:lstStyle>
            <a:lvl1pPr>
              <a:defRPr/>
            </a:lvl1pPr>
          </a:lstStyle>
          <a:p>
            <a:fld id="{CE823434-D148-450B-AC8A-EA9E525D1F24}" type="slidenum">
              <a:rPr lang="en-US"/>
              <a:pPr/>
              <a:t>‹#›</a:t>
            </a:fld>
            <a:endParaRPr lang="en-US"/>
          </a:p>
        </p:txBody>
      </p:sp>
    </p:spTree>
    <p:extLst>
      <p:ext uri="{BB962C8B-B14F-4D97-AF65-F5344CB8AC3E}">
        <p14:creationId xmlns:p14="http://schemas.microsoft.com/office/powerpoint/2010/main" val="59222512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50901" y="38101"/>
            <a:ext cx="10858500" cy="10953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4867" y="1447800"/>
            <a:ext cx="5482167"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00234" y="1447800"/>
            <a:ext cx="5482167"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00234" y="3924300"/>
            <a:ext cx="5482167"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9753601" y="6477001"/>
            <a:ext cx="2258484" cy="269875"/>
          </a:xfrm>
        </p:spPr>
        <p:txBody>
          <a:bodyPr/>
          <a:lstStyle>
            <a:lvl1pPr>
              <a:defRPr/>
            </a:lvl1pPr>
          </a:lstStyle>
          <a:p>
            <a:fld id="{175B0518-7618-4119-88A0-BF12A7EBB9A4}" type="slidenum">
              <a:rPr lang="en-US"/>
              <a:pPr/>
              <a:t>‹#›</a:t>
            </a:fld>
            <a:endParaRPr lang="en-US"/>
          </a:p>
        </p:txBody>
      </p:sp>
    </p:spTree>
    <p:extLst>
      <p:ext uri="{BB962C8B-B14F-4D97-AF65-F5344CB8AC3E}">
        <p14:creationId xmlns:p14="http://schemas.microsoft.com/office/powerpoint/2010/main" val="22360694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2060"/>
                </a:solidFill>
                <a:latin typeface="Algerian" panose="04020705040A02060702" pitchFamily="8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4A3BC1D-FD63-434B-8E57-BEA6D18CDFA8}"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3707756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3BC1D-FD63-434B-8E57-BEA6D18CDFA8}"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3958530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A3BC1D-FD63-434B-8E57-BEA6D18CDFA8}"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278965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A3BC1D-FD63-434B-8E57-BEA6D18CDFA8}" type="datetimeFigureOut">
              <a:rPr lang="en-US" smtClean="0"/>
              <a:t>7/13/2017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2822091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A3BC1D-FD63-434B-8E57-BEA6D18CDFA8}" type="datetimeFigureOut">
              <a:rPr lang="en-US" smtClean="0"/>
              <a:t>7/13/2017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265183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A3BC1D-FD63-434B-8E57-BEA6D18CDFA8}" type="datetimeFigureOut">
              <a:rPr lang="en-US" smtClean="0"/>
              <a:t>7/13/2017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148066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A3BC1D-FD63-434B-8E57-BEA6D18CDFA8}"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283673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A3BC1D-FD63-434B-8E57-BEA6D18CDFA8}"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BB9C0-1E1F-437A-BD7B-1F984B22F4A7}" type="slidenum">
              <a:rPr lang="en-US" smtClean="0"/>
              <a:t>‹#›</a:t>
            </a:fld>
            <a:endParaRPr lang="en-US"/>
          </a:p>
        </p:txBody>
      </p:sp>
    </p:spTree>
    <p:extLst>
      <p:ext uri="{BB962C8B-B14F-4D97-AF65-F5344CB8AC3E}">
        <p14:creationId xmlns:p14="http://schemas.microsoft.com/office/powerpoint/2010/main" val="67232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A3BC1D-FD63-434B-8E57-BEA6D18CDFA8}" type="datetimeFigureOut">
              <a:rPr lang="en-US" smtClean="0"/>
              <a:t>7/13/2017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BB9C0-1E1F-437A-BD7B-1F984B22F4A7}" type="slidenum">
              <a:rPr lang="en-US" smtClean="0"/>
              <a:t>‹#›</a:t>
            </a:fld>
            <a:endParaRPr lang="en-US"/>
          </a:p>
        </p:txBody>
      </p:sp>
    </p:spTree>
    <p:extLst>
      <p:ext uri="{BB962C8B-B14F-4D97-AF65-F5344CB8AC3E}">
        <p14:creationId xmlns:p14="http://schemas.microsoft.com/office/powerpoint/2010/main" val="1020170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junit.or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87.xml"/><Relationship Id="rId7" Type="http://schemas.openxmlformats.org/officeDocument/2006/relationships/slide" Target="slide2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34.xml"/><Relationship Id="rId5" Type="http://schemas.openxmlformats.org/officeDocument/2006/relationships/slide" Target="slide92.xml"/><Relationship Id="rId10" Type="http://schemas.openxmlformats.org/officeDocument/2006/relationships/hyperlink" Target="JDS%20Eclipse%20Primer-Instructor.ppt#-1,34,Configuring Library Build Path" TargetMode="External"/><Relationship Id="rId4" Type="http://schemas.openxmlformats.org/officeDocument/2006/relationships/slide" Target="slide90.xml"/><Relationship Id="rId9" Type="http://schemas.openxmlformats.org/officeDocument/2006/relationships/slide" Target="slide31.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7.jpeg"/></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slide" Target="slide16.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slide" Target="slide16.xml"/></Relationships>
</file>

<file path=ppt/slides/_rels/slide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8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www.xprogramming.com.consider/"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40363"/>
          </a:xfrm>
        </p:spPr>
        <p:txBody>
          <a:bodyPr/>
          <a:lstStyle/>
          <a:p>
            <a:r>
              <a:rPr lang="en-US" dirty="0" smtClean="0">
                <a:latin typeface="Algerian" panose="04020705040A02060702" pitchFamily="82" charset="0"/>
                <a:cs typeface="Times New Roman" panose="02020603050405020304" pitchFamily="18" charset="0"/>
              </a:rPr>
              <a:t>Java  Basics</a:t>
            </a:r>
            <a:endParaRPr lang="en-US" dirty="0">
              <a:latin typeface="Algerian" panose="04020705040A02060702" pitchFamily="82" charset="0"/>
              <a:cs typeface="Times New Roman" panose="02020603050405020304" pitchFamily="18" charset="0"/>
            </a:endParaRPr>
          </a:p>
        </p:txBody>
      </p:sp>
      <p:sp>
        <p:nvSpPr>
          <p:cNvPr id="3" name="Subtitle 2"/>
          <p:cNvSpPr>
            <a:spLocks noGrp="1"/>
          </p:cNvSpPr>
          <p:nvPr>
            <p:ph type="subTitle" idx="1"/>
          </p:nvPr>
        </p:nvSpPr>
        <p:spPr>
          <a:xfrm>
            <a:off x="1447800" y="3178629"/>
            <a:ext cx="9144000" cy="2716845"/>
          </a:xfrm>
        </p:spPr>
        <p:txBody>
          <a:bodyPr>
            <a:normAutofit/>
          </a:bodyPr>
          <a:lstStyle/>
          <a:p>
            <a:r>
              <a:rPr lang="en-US" sz="3200" dirty="0">
                <a:solidFill>
                  <a:srgbClr val="002060"/>
                </a:solidFill>
                <a:latin typeface="Times New Roman" panose="02020603050405020304" pitchFamily="18" charset="0"/>
                <a:cs typeface="Times New Roman" panose="02020603050405020304" pitchFamily="18" charset="0"/>
              </a:rPr>
              <a:t>Unit </a:t>
            </a:r>
            <a:r>
              <a:rPr lang="en-US" sz="3200" dirty="0" smtClean="0">
                <a:solidFill>
                  <a:srgbClr val="002060"/>
                </a:solidFill>
                <a:latin typeface="Times New Roman" panose="02020603050405020304" pitchFamily="18" charset="0"/>
                <a:cs typeface="Times New Roman" panose="02020603050405020304" pitchFamily="18" charset="0"/>
              </a:rPr>
              <a:t>test and Eclipse </a:t>
            </a:r>
            <a:r>
              <a:rPr lang="en-US" sz="3200" dirty="0">
                <a:solidFill>
                  <a:srgbClr val="002060"/>
                </a:solidFill>
                <a:latin typeface="Times New Roman" panose="02020603050405020304" pitchFamily="18" charset="0"/>
                <a:cs typeface="Times New Roman" panose="02020603050405020304" pitchFamily="18" charset="0"/>
              </a:rPr>
              <a:t>general skills and practice</a:t>
            </a:r>
          </a:p>
          <a:p>
            <a:r>
              <a:rPr lang="en-US" dirty="0" smtClean="0">
                <a:latin typeface="Times New Roman" panose="02020603050405020304" pitchFamily="18" charset="0"/>
                <a:cs typeface="Times New Roman" panose="02020603050405020304" pitchFamily="18" charset="0"/>
              </a:rPr>
              <a:t>Java </a:t>
            </a:r>
            <a:r>
              <a:rPr lang="en-US" dirty="0" smtClean="0">
                <a:latin typeface="Times New Roman" panose="02020603050405020304" pitchFamily="18" charset="0"/>
                <a:cs typeface="Times New Roman" panose="02020603050405020304" pitchFamily="18" charset="0"/>
              </a:rPr>
              <a:t>workshop training, August,2017.</a:t>
            </a:r>
          </a:p>
          <a:p>
            <a:endParaRPr lang="en-US" dirty="0" smtClean="0">
              <a:latin typeface="Times New Roman" panose="02020603050405020304" pitchFamily="18" charset="0"/>
              <a:cs typeface="Times New Roman" panose="02020603050405020304" pitchFamily="18" charset="0"/>
            </a:endParaRPr>
          </a:p>
          <a:p>
            <a:r>
              <a:rPr lang="en-US" sz="1800" b="1" dirty="0" smtClean="0">
                <a:solidFill>
                  <a:srgbClr val="0070C0"/>
                </a:solidFill>
                <a:latin typeface="Times New Roman" panose="02020603050405020304" pitchFamily="18" charset="0"/>
                <a:cs typeface="Times New Roman" panose="02020603050405020304" pitchFamily="18" charset="0"/>
              </a:rPr>
              <a:t>Dr. Kishore Biswas (Forrest/</a:t>
            </a:r>
            <a:r>
              <a:rPr lang="zh-CN" altLang="en-US" sz="1800" b="1" dirty="0" smtClean="0">
                <a:solidFill>
                  <a:srgbClr val="0070C0"/>
                </a:solidFill>
                <a:latin typeface="Times New Roman" panose="02020603050405020304" pitchFamily="18" charset="0"/>
                <a:cs typeface="Times New Roman" panose="02020603050405020304" pitchFamily="18" charset="0"/>
              </a:rPr>
              <a:t>柯修</a:t>
            </a:r>
            <a:r>
              <a:rPr lang="en-US" sz="1800" b="1" dirty="0" smtClean="0">
                <a:solidFill>
                  <a:srgbClr val="0070C0"/>
                </a:solidFill>
                <a:latin typeface="Times New Roman" panose="02020603050405020304" pitchFamily="18" charset="0"/>
                <a:cs typeface="Times New Roman" panose="02020603050405020304" pitchFamily="18" charset="0"/>
              </a:rPr>
              <a:t>)</a:t>
            </a:r>
          </a:p>
          <a:p>
            <a:r>
              <a:rPr lang="en-US" sz="1800" dirty="0" smtClean="0">
                <a:solidFill>
                  <a:srgbClr val="0070C0"/>
                </a:solidFill>
                <a:latin typeface="Times New Roman" panose="02020603050405020304" pitchFamily="18" charset="0"/>
                <a:cs typeface="Times New Roman" panose="02020603050405020304" pitchFamily="18" charset="0"/>
              </a:rPr>
              <a:t>PhD. Artificial Intelligence—Natural Language Processing.</a:t>
            </a:r>
          </a:p>
          <a:p>
            <a:r>
              <a:rPr lang="en-US" sz="18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CanWay IT Training </a:t>
            </a:r>
            <a:r>
              <a:rPr lang="en-US" sz="16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a:t>
            </a:r>
            <a:r>
              <a:rPr lang="en-US" sz="18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a:t>
            </a:r>
            <a:endParaRPr lang="en-US" sz="1800" dirty="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18433" y="282026"/>
            <a:ext cx="1827360" cy="470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Slide Number Placeholder 5"/>
          <p:cNvSpPr>
            <a:spLocks noGrp="1"/>
          </p:cNvSpPr>
          <p:nvPr>
            <p:ph type="sldNum" sz="quarter" idx="12"/>
          </p:nvPr>
        </p:nvSpPr>
        <p:spPr/>
        <p:txBody>
          <a:bodyPr/>
          <a:lstStyle/>
          <a:p>
            <a:fld id="{83EDDDBF-98CE-46F8-95EA-3A74B9D46D9F}" type="slidenum">
              <a:rPr lang="en-US" smtClean="0"/>
              <a:t>1</a:t>
            </a:fld>
            <a:endParaRPr lang="en-US"/>
          </a:p>
        </p:txBody>
      </p:sp>
    </p:spTree>
    <p:extLst>
      <p:ext uri="{BB962C8B-B14F-4D97-AF65-F5344CB8AC3E}">
        <p14:creationId xmlns:p14="http://schemas.microsoft.com/office/powerpoint/2010/main" val="1124874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r>
              <a:rPr lang="en-US" sz="2400" dirty="0"/>
              <a:t>In this example code there is only one class.</a:t>
            </a:r>
          </a:p>
          <a:p>
            <a:endParaRPr lang="en-US" sz="2400" dirty="0"/>
          </a:p>
          <a:p>
            <a:r>
              <a:rPr lang="en-US" sz="2400" dirty="0"/>
              <a:t>It is called </a:t>
            </a:r>
            <a:r>
              <a:rPr lang="en-US" sz="2400" dirty="0" err="1"/>
              <a:t>LogAn</a:t>
            </a:r>
            <a:r>
              <a:rPr lang="en-US" sz="2400" dirty="0"/>
              <a:t> project (short for “log and notification”).</a:t>
            </a:r>
          </a:p>
          <a:p>
            <a:endParaRPr lang="en-US" sz="2400" dirty="0"/>
          </a:p>
          <a:p>
            <a:r>
              <a:rPr lang="en-US" sz="2400" dirty="0"/>
              <a:t>We will be using </a:t>
            </a:r>
            <a:r>
              <a:rPr lang="en-US" sz="2400" dirty="0" err="1"/>
              <a:t>.Net</a:t>
            </a:r>
            <a:r>
              <a:rPr lang="en-US" sz="2400" dirty="0"/>
              <a:t> &amp; </a:t>
            </a:r>
            <a:r>
              <a:rPr lang="en-US" sz="2400" dirty="0" err="1"/>
              <a:t>Nunit</a:t>
            </a:r>
            <a:r>
              <a:rPr lang="en-US" sz="2400" dirty="0"/>
              <a:t>.</a:t>
            </a:r>
          </a:p>
          <a:p>
            <a:endParaRPr lang="en-US" sz="2400" dirty="0"/>
          </a:p>
        </p:txBody>
      </p:sp>
    </p:spTree>
    <p:extLst>
      <p:ext uri="{BB962C8B-B14F-4D97-AF65-F5344CB8AC3E}">
        <p14:creationId xmlns:p14="http://schemas.microsoft.com/office/powerpoint/2010/main" val="201739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Here’s the scenario</a:t>
            </a:r>
          </a:p>
        </p:txBody>
      </p:sp>
      <p:sp>
        <p:nvSpPr>
          <p:cNvPr id="3" name="Content Placeholder 2"/>
          <p:cNvSpPr>
            <a:spLocks noGrp="1"/>
          </p:cNvSpPr>
          <p:nvPr>
            <p:ph idx="1"/>
          </p:nvPr>
        </p:nvSpPr>
        <p:spPr/>
        <p:txBody>
          <a:bodyPr>
            <a:noAutofit/>
          </a:bodyPr>
          <a:lstStyle/>
          <a:p>
            <a:pPr>
              <a:lnSpc>
                <a:spcPct val="150000"/>
              </a:lnSpc>
            </a:pPr>
            <a:r>
              <a:rPr lang="en-US" sz="2000" dirty="0"/>
              <a:t>Your company has many internal products that it monitors their applications at customer sites. </a:t>
            </a:r>
          </a:p>
          <a:p>
            <a:pPr>
              <a:lnSpc>
                <a:spcPct val="150000"/>
              </a:lnSpc>
            </a:pPr>
            <a:endParaRPr lang="en-US" sz="2000" dirty="0"/>
          </a:p>
          <a:p>
            <a:pPr>
              <a:lnSpc>
                <a:spcPct val="150000"/>
              </a:lnSpc>
            </a:pPr>
            <a:r>
              <a:rPr lang="en-US" sz="2000" dirty="0"/>
              <a:t>All these products write log files and place them in a special directory. </a:t>
            </a:r>
          </a:p>
          <a:p>
            <a:pPr>
              <a:lnSpc>
                <a:spcPct val="150000"/>
              </a:lnSpc>
            </a:pPr>
            <a:endParaRPr lang="en-US" sz="2000" dirty="0"/>
          </a:p>
          <a:p>
            <a:pPr>
              <a:lnSpc>
                <a:spcPct val="150000"/>
              </a:lnSpc>
            </a:pPr>
            <a:r>
              <a:rPr lang="en-US" sz="2000" dirty="0"/>
              <a:t>The log files are written in a proprietary format that your company has come up with that can’t be parsed by any existing third-party tools. </a:t>
            </a:r>
          </a:p>
          <a:p>
            <a:pPr>
              <a:lnSpc>
                <a:spcPct val="150000"/>
              </a:lnSpc>
            </a:pPr>
            <a:endParaRPr lang="en-US" sz="2000" dirty="0"/>
          </a:p>
          <a:p>
            <a:pPr>
              <a:lnSpc>
                <a:spcPct val="150000"/>
              </a:lnSpc>
            </a:pPr>
            <a:r>
              <a:rPr lang="en-US" sz="2000" dirty="0"/>
              <a:t>You’re tasked with building a product, </a:t>
            </a:r>
            <a:r>
              <a:rPr lang="en-US" sz="2000" dirty="0" err="1"/>
              <a:t>LogAn</a:t>
            </a:r>
            <a:r>
              <a:rPr lang="en-US" sz="2000" dirty="0"/>
              <a:t>, that can analyze these log files and find various special cases and events in them. </a:t>
            </a:r>
          </a:p>
          <a:p>
            <a:pPr>
              <a:lnSpc>
                <a:spcPct val="150000"/>
              </a:lnSpc>
            </a:pPr>
            <a:endParaRPr lang="en-US" sz="2000" dirty="0"/>
          </a:p>
        </p:txBody>
      </p:sp>
    </p:spTree>
    <p:extLst>
      <p:ext uri="{BB962C8B-B14F-4D97-AF65-F5344CB8AC3E}">
        <p14:creationId xmlns:p14="http://schemas.microsoft.com/office/powerpoint/2010/main" val="771329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Download and Install </a:t>
            </a:r>
            <a:r>
              <a:rPr lang="en-US" dirty="0" err="1" smtClean="0"/>
              <a:t>NUnit</a:t>
            </a:r>
            <a:endParaRPr lang="en-US" dirty="0"/>
          </a:p>
        </p:txBody>
      </p:sp>
      <p:sp>
        <p:nvSpPr>
          <p:cNvPr id="3" name="Content Placeholder 2"/>
          <p:cNvSpPr>
            <a:spLocks noGrp="1"/>
          </p:cNvSpPr>
          <p:nvPr>
            <p:ph idx="1"/>
          </p:nvPr>
        </p:nvSpPr>
        <p:spPr>
          <a:xfrm>
            <a:off x="1752600" y="1775192"/>
            <a:ext cx="8763000" cy="4625609"/>
          </a:xfrm>
        </p:spPr>
        <p:txBody>
          <a:bodyPr>
            <a:normAutofit/>
          </a:bodyPr>
          <a:lstStyle/>
          <a:p>
            <a:endParaRPr lang="en-US" dirty="0" smtClean="0"/>
          </a:p>
          <a:p>
            <a:r>
              <a:rPr lang="en-US" sz="2400" dirty="0"/>
              <a:t>You can download </a:t>
            </a:r>
            <a:r>
              <a:rPr lang="en-US" sz="2400" dirty="0" err="1"/>
              <a:t>NUnit</a:t>
            </a:r>
            <a:r>
              <a:rPr lang="en-US" sz="2400" dirty="0"/>
              <a:t> from </a:t>
            </a:r>
            <a:r>
              <a:rPr lang="en-US" sz="2400" dirty="0">
                <a:solidFill>
                  <a:srgbClr val="0070C0"/>
                </a:solidFill>
              </a:rPr>
              <a:t>www.NUnit.org</a:t>
            </a:r>
            <a:r>
              <a:rPr lang="en-US" sz="2400" dirty="0"/>
              <a:t> or </a:t>
            </a:r>
            <a:r>
              <a:rPr lang="en-US" sz="2400" dirty="0">
                <a:solidFill>
                  <a:srgbClr val="0070C0"/>
                </a:solidFill>
              </a:rPr>
              <a:t>www.NUnit.com</a:t>
            </a:r>
            <a:r>
              <a:rPr lang="en-US" sz="2400" dirty="0"/>
              <a:t>. </a:t>
            </a:r>
            <a:r>
              <a:rPr lang="en-US" sz="2400" dirty="0" err="1"/>
              <a:t>NUnit</a:t>
            </a:r>
            <a:r>
              <a:rPr lang="en-US" sz="2400" dirty="0"/>
              <a:t> is free to use and is an open source product.</a:t>
            </a:r>
          </a:p>
          <a:p>
            <a:endParaRPr lang="en-US" dirty="0" smtClean="0"/>
          </a:p>
          <a:p>
            <a:r>
              <a:rPr lang="en-US" sz="2400" dirty="0"/>
              <a:t>For continuing with the example in this tutorial download the following source code:</a:t>
            </a:r>
          </a:p>
          <a:p>
            <a:pPr lvl="2"/>
            <a:r>
              <a:rPr lang="en-US" dirty="0" smtClean="0">
                <a:solidFill>
                  <a:srgbClr val="0070C0"/>
                </a:solidFill>
              </a:rPr>
              <a:t>http://artofunittesting.com/</a:t>
            </a:r>
          </a:p>
          <a:p>
            <a:pPr lvl="3"/>
            <a:r>
              <a:rPr lang="en-US" dirty="0" smtClean="0"/>
              <a:t>Under Downloads click on Source Code.</a:t>
            </a:r>
          </a:p>
          <a:p>
            <a:pPr lvl="4"/>
            <a:r>
              <a:rPr lang="en-US" dirty="0" smtClean="0"/>
              <a:t>load up the </a:t>
            </a:r>
            <a:r>
              <a:rPr lang="en-US" i="1" dirty="0" smtClean="0"/>
              <a:t>ArtOfUnitTesting.sln</a:t>
            </a:r>
            <a:r>
              <a:rPr lang="en-US" dirty="0" smtClean="0"/>
              <a:t> solution (In Visual Studio 2008 or above)</a:t>
            </a:r>
          </a:p>
          <a:p>
            <a:pPr lvl="3"/>
            <a:endParaRPr lang="en-US" dirty="0" smtClean="0"/>
          </a:p>
        </p:txBody>
      </p:sp>
    </p:spTree>
    <p:extLst>
      <p:ext uri="{BB962C8B-B14F-4D97-AF65-F5344CB8AC3E}">
        <p14:creationId xmlns:p14="http://schemas.microsoft.com/office/powerpoint/2010/main" val="266683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NUnit</a:t>
            </a:r>
            <a:r>
              <a:rPr lang="en-US" dirty="0" smtClean="0"/>
              <a:t> GUI</a:t>
            </a:r>
            <a:endParaRPr lang="en-US" dirty="0"/>
          </a:p>
        </p:txBody>
      </p:sp>
      <p:sp>
        <p:nvSpPr>
          <p:cNvPr id="3" name="Content Placeholder 2"/>
          <p:cNvSpPr>
            <a:spLocks noGrp="1"/>
          </p:cNvSpPr>
          <p:nvPr>
            <p:ph idx="1"/>
          </p:nvPr>
        </p:nvSpPr>
        <p:spPr>
          <a:xfrm>
            <a:off x="1981200" y="1524001"/>
            <a:ext cx="8229600" cy="4876800"/>
          </a:xfrm>
        </p:spPr>
        <p:txBody>
          <a:bodyPr>
            <a:normAutofit/>
          </a:bodyPr>
          <a:lstStyle/>
          <a:p>
            <a:r>
              <a:rPr lang="en-US" sz="2000" dirty="0"/>
              <a:t>The </a:t>
            </a:r>
            <a:r>
              <a:rPr lang="en-US" sz="2000" dirty="0" err="1"/>
              <a:t>NUnit</a:t>
            </a:r>
            <a:r>
              <a:rPr lang="en-US" sz="2000" dirty="0"/>
              <a:t> GUI is divided into three main parts: </a:t>
            </a:r>
          </a:p>
          <a:p>
            <a:pPr lvl="1"/>
            <a:r>
              <a:rPr lang="en-US" sz="1600" dirty="0"/>
              <a:t>the tree listing the tests on the left </a:t>
            </a:r>
          </a:p>
          <a:p>
            <a:pPr lvl="1"/>
            <a:r>
              <a:rPr lang="en-US" sz="1600" dirty="0"/>
              <a:t>messages and errors at the top right</a:t>
            </a:r>
          </a:p>
          <a:p>
            <a:pPr lvl="1"/>
            <a:r>
              <a:rPr lang="en-US" sz="1600" dirty="0"/>
              <a:t>and stack trace information at the bottom right.</a:t>
            </a:r>
          </a:p>
        </p:txBody>
      </p:sp>
      <p:pic>
        <p:nvPicPr>
          <p:cNvPr id="20482" name="Picture 2"/>
          <p:cNvPicPr>
            <a:picLocks noChangeAspect="1" noChangeArrowheads="1"/>
          </p:cNvPicPr>
          <p:nvPr/>
        </p:nvPicPr>
        <p:blipFill>
          <a:blip r:embed="rId2" cstate="print"/>
          <a:srcRect/>
          <a:stretch>
            <a:fillRect/>
          </a:stretch>
        </p:blipFill>
        <p:spPr bwMode="auto">
          <a:xfrm>
            <a:off x="3048000" y="2895600"/>
            <a:ext cx="6324600" cy="3733800"/>
          </a:xfrm>
          <a:prstGeom prst="rect">
            <a:avLst/>
          </a:prstGeom>
          <a:noFill/>
          <a:ln w="9525">
            <a:noFill/>
            <a:miter lim="800000"/>
            <a:headEnd/>
            <a:tailEnd/>
          </a:ln>
        </p:spPr>
      </p:pic>
    </p:spTree>
    <p:extLst>
      <p:ext uri="{BB962C8B-B14F-4D97-AF65-F5344CB8AC3E}">
        <p14:creationId xmlns:p14="http://schemas.microsoft.com/office/powerpoint/2010/main" val="376937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First Test</a:t>
            </a:r>
            <a:endParaRPr lang="en-US" dirty="0"/>
          </a:p>
        </p:txBody>
      </p:sp>
      <p:sp>
        <p:nvSpPr>
          <p:cNvPr id="3" name="Content Placeholder 2"/>
          <p:cNvSpPr>
            <a:spLocks noGrp="1"/>
          </p:cNvSpPr>
          <p:nvPr>
            <p:ph idx="1"/>
          </p:nvPr>
        </p:nvSpPr>
        <p:spPr/>
        <p:txBody>
          <a:bodyPr>
            <a:normAutofit/>
          </a:bodyPr>
          <a:lstStyle/>
          <a:p>
            <a:r>
              <a:rPr lang="en-US" dirty="0" smtClean="0"/>
              <a:t>We’ll begin by testing the following simple class with </a:t>
            </a:r>
            <a:r>
              <a:rPr lang="en-US" dirty="0" smtClean="0">
                <a:solidFill>
                  <a:srgbClr val="C00000"/>
                </a:solidFill>
              </a:rPr>
              <a:t>one method </a:t>
            </a:r>
            <a:r>
              <a:rPr lang="en-US" dirty="0" smtClean="0"/>
              <a:t>(</a:t>
            </a:r>
            <a:r>
              <a:rPr lang="en-US" dirty="0" smtClean="0">
                <a:solidFill>
                  <a:srgbClr val="C00000"/>
                </a:solidFill>
              </a:rPr>
              <a:t>the unit </a:t>
            </a:r>
            <a:r>
              <a:rPr lang="en-US" dirty="0" smtClean="0"/>
              <a:t>we’re testing) inside it:</a:t>
            </a:r>
          </a:p>
          <a:p>
            <a:pPr>
              <a:buNone/>
            </a:pPr>
            <a:endParaRPr lang="en-US" dirty="0" smtClean="0"/>
          </a:p>
          <a:p>
            <a:pPr lvl="1">
              <a:buNone/>
            </a:pPr>
            <a:r>
              <a:rPr lang="en-US" sz="1500" dirty="0"/>
              <a:t>public class </a:t>
            </a:r>
            <a:r>
              <a:rPr lang="en-US" sz="1500" dirty="0" err="1"/>
              <a:t>LogAnalyzer</a:t>
            </a:r>
            <a:endParaRPr lang="en-US" sz="1500" dirty="0"/>
          </a:p>
          <a:p>
            <a:pPr lvl="1">
              <a:buNone/>
            </a:pPr>
            <a:r>
              <a:rPr lang="en-US" sz="1500" dirty="0"/>
              <a:t>{</a:t>
            </a:r>
          </a:p>
          <a:p>
            <a:pPr lvl="1">
              <a:buNone/>
            </a:pPr>
            <a:r>
              <a:rPr lang="en-US" sz="1500" dirty="0"/>
              <a:t>    public </a:t>
            </a:r>
            <a:r>
              <a:rPr lang="en-US" sz="1500" dirty="0" err="1"/>
              <a:t>bool</a:t>
            </a:r>
            <a:r>
              <a:rPr lang="en-US" sz="1500" dirty="0"/>
              <a:t> </a:t>
            </a:r>
            <a:r>
              <a:rPr lang="en-US" sz="1500" dirty="0" err="1"/>
              <a:t>IsValidLogFileName</a:t>
            </a:r>
            <a:r>
              <a:rPr lang="en-US" sz="1500" dirty="0"/>
              <a:t>(string </a:t>
            </a:r>
            <a:r>
              <a:rPr lang="en-US" sz="1500" dirty="0" err="1"/>
              <a:t>fileName</a:t>
            </a:r>
            <a:r>
              <a:rPr lang="en-US" sz="1500" dirty="0"/>
              <a:t>)</a:t>
            </a:r>
          </a:p>
          <a:p>
            <a:pPr lvl="1">
              <a:buNone/>
            </a:pPr>
            <a:r>
              <a:rPr lang="en-US" sz="1500" dirty="0"/>
              <a:t>    {</a:t>
            </a:r>
          </a:p>
          <a:p>
            <a:pPr lvl="1">
              <a:buNone/>
            </a:pPr>
            <a:r>
              <a:rPr lang="en-US" sz="1500" dirty="0"/>
              <a:t>        if(!</a:t>
            </a:r>
            <a:r>
              <a:rPr lang="en-US" sz="1500" dirty="0" err="1"/>
              <a:t>fileName.EndsWith</a:t>
            </a:r>
            <a:r>
              <a:rPr lang="en-US" sz="1500" dirty="0"/>
              <a:t>(".SLF"))</a:t>
            </a:r>
          </a:p>
          <a:p>
            <a:pPr lvl="1">
              <a:buNone/>
            </a:pPr>
            <a:r>
              <a:rPr lang="en-US" sz="1500" dirty="0"/>
              <a:t>        {</a:t>
            </a:r>
          </a:p>
          <a:p>
            <a:pPr lvl="1">
              <a:buNone/>
            </a:pPr>
            <a:r>
              <a:rPr lang="en-US" sz="1500" dirty="0"/>
              <a:t>            return false;</a:t>
            </a:r>
          </a:p>
          <a:p>
            <a:pPr lvl="1">
              <a:buNone/>
            </a:pPr>
            <a:r>
              <a:rPr lang="en-US" sz="1500" dirty="0"/>
              <a:t>        }</a:t>
            </a:r>
          </a:p>
          <a:p>
            <a:pPr lvl="1">
              <a:buNone/>
            </a:pPr>
            <a:r>
              <a:rPr lang="en-US" sz="1500" dirty="0"/>
              <a:t>        return true;</a:t>
            </a:r>
          </a:p>
          <a:p>
            <a:pPr lvl="1">
              <a:buNone/>
            </a:pPr>
            <a:r>
              <a:rPr lang="en-US" sz="1500" dirty="0"/>
              <a:t>    }</a:t>
            </a:r>
          </a:p>
          <a:p>
            <a:pPr lvl="1">
              <a:buNone/>
            </a:pPr>
            <a:r>
              <a:rPr lang="en-US" sz="1500" dirty="0"/>
              <a:t>}</a:t>
            </a:r>
          </a:p>
          <a:p>
            <a:endParaRPr lang="en-US" dirty="0"/>
          </a:p>
        </p:txBody>
      </p:sp>
      <p:cxnSp>
        <p:nvCxnSpPr>
          <p:cNvPr id="5" name="Straight Arrow Connector 4"/>
          <p:cNvCxnSpPr/>
          <p:nvPr/>
        </p:nvCxnSpPr>
        <p:spPr>
          <a:xfrm flipH="1">
            <a:off x="4343400" y="2133600"/>
            <a:ext cx="4724400" cy="14478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267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000" dirty="0"/>
              <a:t>These are all done in the source code you have downloaded.</a:t>
            </a:r>
          </a:p>
        </p:txBody>
      </p:sp>
      <p:sp>
        <p:nvSpPr>
          <p:cNvPr id="3" name="Content Placeholder 2"/>
          <p:cNvSpPr>
            <a:spLocks noGrp="1"/>
          </p:cNvSpPr>
          <p:nvPr>
            <p:ph idx="1"/>
          </p:nvPr>
        </p:nvSpPr>
        <p:spPr/>
        <p:txBody>
          <a:bodyPr>
            <a:normAutofit/>
          </a:bodyPr>
          <a:lstStyle/>
          <a:p>
            <a:r>
              <a:rPr lang="en-US" sz="2000" dirty="0"/>
              <a:t>Here are the first steps for writing an automated test for the </a:t>
            </a:r>
            <a:r>
              <a:rPr lang="en-US" sz="2000" i="1" dirty="0" err="1"/>
              <a:t>IsValidLogFileName</a:t>
            </a:r>
            <a:r>
              <a:rPr lang="en-US" sz="2000" dirty="0"/>
              <a:t> method:</a:t>
            </a:r>
          </a:p>
          <a:p>
            <a:pPr marL="633222" indent="-514350">
              <a:buFont typeface="+mj-lt"/>
              <a:buAutoNum type="arabicPeriod"/>
            </a:pPr>
            <a:endParaRPr lang="en-US" sz="2000" dirty="0"/>
          </a:p>
          <a:p>
            <a:pPr marL="925830" lvl="1" indent="-514350">
              <a:buFont typeface="+mj-lt"/>
              <a:buAutoNum type="arabicPeriod"/>
            </a:pPr>
            <a:r>
              <a:rPr lang="en-US" sz="1600" dirty="0"/>
              <a:t>Add a new </a:t>
            </a:r>
            <a:r>
              <a:rPr lang="en-US" sz="1600" i="1" dirty="0">
                <a:solidFill>
                  <a:srgbClr val="C00000"/>
                </a:solidFill>
              </a:rPr>
              <a:t>class library project </a:t>
            </a:r>
            <a:r>
              <a:rPr lang="en-US" sz="1600" dirty="0"/>
              <a:t>to the solution, which will contain your test classes. </a:t>
            </a:r>
          </a:p>
          <a:p>
            <a:pPr marL="925830" lvl="1" indent="-514350">
              <a:buFont typeface="+mj-lt"/>
              <a:buAutoNum type="arabicPeriod"/>
            </a:pPr>
            <a:endParaRPr lang="en-US" sz="1600" dirty="0"/>
          </a:p>
          <a:p>
            <a:pPr marL="925830" lvl="1" indent="-514350">
              <a:buFont typeface="+mj-lt"/>
              <a:buAutoNum type="arabicPeriod"/>
            </a:pPr>
            <a:r>
              <a:rPr lang="en-US" sz="1600" dirty="0"/>
              <a:t>To that library, add a new </a:t>
            </a:r>
            <a:r>
              <a:rPr lang="en-US" sz="1600" i="1" dirty="0">
                <a:solidFill>
                  <a:srgbClr val="C00000"/>
                </a:solidFill>
              </a:rPr>
              <a:t>class</a:t>
            </a:r>
            <a:r>
              <a:rPr lang="en-US" sz="1600" dirty="0"/>
              <a:t> that will hold your test methods.</a:t>
            </a:r>
          </a:p>
          <a:p>
            <a:pPr marL="925830" lvl="1" indent="-514350">
              <a:buFont typeface="+mj-lt"/>
              <a:buAutoNum type="arabicPeriod"/>
            </a:pPr>
            <a:endParaRPr lang="en-US" sz="1600" dirty="0"/>
          </a:p>
          <a:p>
            <a:pPr marL="925830" lvl="1" indent="-514350">
              <a:buFont typeface="+mj-lt"/>
              <a:buAutoNum type="arabicPeriod"/>
            </a:pPr>
            <a:r>
              <a:rPr lang="en-US" sz="1600" dirty="0"/>
              <a:t>Add a new </a:t>
            </a:r>
            <a:r>
              <a:rPr lang="en-US" sz="1600" i="1" dirty="0">
                <a:solidFill>
                  <a:srgbClr val="C00000"/>
                </a:solidFill>
              </a:rPr>
              <a:t>method</a:t>
            </a:r>
            <a:r>
              <a:rPr lang="en-US" sz="1600" dirty="0"/>
              <a:t> to the preceding test case named </a:t>
            </a:r>
            <a:r>
              <a:rPr lang="en-US" sz="1600" i="1" dirty="0" err="1"/>
              <a:t>IsValidLogFileName</a:t>
            </a:r>
            <a:r>
              <a:rPr lang="en-US" sz="1600" dirty="0"/>
              <a:t>.</a:t>
            </a:r>
          </a:p>
        </p:txBody>
      </p:sp>
    </p:spTree>
    <p:extLst>
      <p:ext uri="{BB962C8B-B14F-4D97-AF65-F5344CB8AC3E}">
        <p14:creationId xmlns:p14="http://schemas.microsoft.com/office/powerpoint/2010/main" val="3753668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000" dirty="0"/>
              <a:t>Naming test classes/methods/projects</a:t>
            </a:r>
          </a:p>
        </p:txBody>
      </p:sp>
      <p:sp>
        <p:nvSpPr>
          <p:cNvPr id="3" name="Content Placeholder 2"/>
          <p:cNvSpPr>
            <a:spLocks noGrp="1"/>
          </p:cNvSpPr>
          <p:nvPr>
            <p:ph idx="1"/>
          </p:nvPr>
        </p:nvSpPr>
        <p:spPr/>
        <p:txBody>
          <a:bodyPr>
            <a:normAutofit lnSpcReduction="10000"/>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For example, the name for our </a:t>
            </a:r>
            <a:r>
              <a:rPr lang="en-US" sz="1800" b="1" i="1" dirty="0" err="1"/>
              <a:t>LogAn</a:t>
            </a:r>
            <a:r>
              <a:rPr lang="en-US" sz="1800" dirty="0"/>
              <a:t> test project would be </a:t>
            </a:r>
            <a:r>
              <a:rPr lang="en-US" sz="1800" b="1" i="1" dirty="0" err="1"/>
              <a:t>AOUT.Logan.Tests</a:t>
            </a:r>
            <a:r>
              <a:rPr lang="en-US" sz="1800" dirty="0"/>
              <a:t> (with AOUT standing for Art of Unit Testing) . The name for the </a:t>
            </a:r>
            <a:r>
              <a:rPr lang="en-US" sz="1800" b="1" i="1" dirty="0" err="1"/>
              <a:t>LogAnalyzer</a:t>
            </a:r>
            <a:r>
              <a:rPr lang="en-US" sz="1800" dirty="0"/>
              <a:t> test class would be </a:t>
            </a:r>
            <a:r>
              <a:rPr lang="en-US" sz="1800" b="1" i="1" dirty="0" err="1"/>
              <a:t>LogAnalyzerTests</a:t>
            </a:r>
            <a:r>
              <a:rPr lang="en-US" sz="1800" dirty="0"/>
              <a:t>.</a:t>
            </a:r>
          </a:p>
          <a:p>
            <a:endParaRPr lang="en-US" sz="1800" dirty="0"/>
          </a:p>
          <a:p>
            <a:r>
              <a:rPr lang="en-US" sz="1800" dirty="0"/>
              <a:t> Our test method name might be </a:t>
            </a:r>
            <a:r>
              <a:rPr lang="en-US" sz="1800" b="1" i="1" dirty="0" err="1"/>
              <a:t>IsValidFileName_validFile_ReturnsTrue</a:t>
            </a:r>
            <a:r>
              <a:rPr lang="en-US" sz="1800" b="1" i="1" dirty="0"/>
              <a:t>()</a:t>
            </a:r>
          </a:p>
        </p:txBody>
      </p:sp>
      <p:pic>
        <p:nvPicPr>
          <p:cNvPr id="21506" name="Picture 2"/>
          <p:cNvPicPr>
            <a:picLocks noChangeAspect="1" noChangeArrowheads="1"/>
          </p:cNvPicPr>
          <p:nvPr/>
        </p:nvPicPr>
        <p:blipFill>
          <a:blip r:embed="rId2" cstate="print"/>
          <a:srcRect/>
          <a:stretch>
            <a:fillRect/>
          </a:stretch>
        </p:blipFill>
        <p:spPr bwMode="auto">
          <a:xfrm>
            <a:off x="2743201" y="1676401"/>
            <a:ext cx="6638925" cy="2028825"/>
          </a:xfrm>
          <a:prstGeom prst="rect">
            <a:avLst/>
          </a:prstGeom>
          <a:noFill/>
          <a:ln w="9525">
            <a:noFill/>
            <a:miter lim="800000"/>
            <a:headEnd/>
            <a:tailEnd/>
          </a:ln>
        </p:spPr>
      </p:pic>
    </p:spTree>
    <p:extLst>
      <p:ext uri="{BB962C8B-B14F-4D97-AF65-F5344CB8AC3E}">
        <p14:creationId xmlns:p14="http://schemas.microsoft.com/office/powerpoint/2010/main" val="655073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981200" y="1775192"/>
            <a:ext cx="5257800" cy="4625609"/>
          </a:xfrm>
        </p:spPr>
        <p:txBody>
          <a:bodyPr>
            <a:normAutofit fontScale="92500" lnSpcReduction="20000"/>
          </a:bodyPr>
          <a:lstStyle/>
          <a:p>
            <a:r>
              <a:rPr lang="en-US" sz="1800" dirty="0"/>
              <a:t>We have not used the </a:t>
            </a:r>
            <a:r>
              <a:rPr lang="en-US" sz="1800" dirty="0" err="1"/>
              <a:t>NUnit</a:t>
            </a:r>
            <a:r>
              <a:rPr lang="en-US" sz="1800" dirty="0"/>
              <a:t> test framework yet, but we’re close. </a:t>
            </a:r>
          </a:p>
          <a:p>
            <a:endParaRPr lang="en-US" sz="1800" dirty="0"/>
          </a:p>
          <a:p>
            <a:r>
              <a:rPr lang="en-US" sz="1800" dirty="0"/>
              <a:t>We still need to add a reference to the project under test for the new testing project. </a:t>
            </a:r>
          </a:p>
          <a:p>
            <a:endParaRPr lang="en-US" sz="1800" dirty="0"/>
          </a:p>
          <a:p>
            <a:r>
              <a:rPr lang="en-US" sz="1800" dirty="0"/>
              <a:t>Do this by right-clicking on the test project and selecting Add Reference. Then select the Projects tab and select the </a:t>
            </a:r>
            <a:r>
              <a:rPr lang="en-US" sz="1800" dirty="0" err="1"/>
              <a:t>LogAn</a:t>
            </a:r>
            <a:r>
              <a:rPr lang="en-US" sz="1800" dirty="0"/>
              <a:t> project. </a:t>
            </a:r>
            <a:r>
              <a:rPr lang="en-US" sz="1200" dirty="0"/>
              <a:t>[This is done in the source code you have downloaded]</a:t>
            </a:r>
          </a:p>
          <a:p>
            <a:endParaRPr lang="en-US" sz="1800" dirty="0"/>
          </a:p>
          <a:p>
            <a:endParaRPr lang="en-US" sz="1800" dirty="0"/>
          </a:p>
          <a:p>
            <a:r>
              <a:rPr lang="en-US" sz="1800" dirty="0"/>
              <a:t>The next thing to learn is how to mark the test method to be loaded and run by </a:t>
            </a:r>
            <a:r>
              <a:rPr lang="en-US" sz="1800" dirty="0" err="1"/>
              <a:t>NUnit</a:t>
            </a:r>
            <a:r>
              <a:rPr lang="en-US" sz="1800" dirty="0"/>
              <a:t> automatically.</a:t>
            </a:r>
          </a:p>
          <a:p>
            <a:endParaRPr lang="en-US" sz="1800" dirty="0"/>
          </a:p>
          <a:p>
            <a:r>
              <a:rPr lang="en-US" sz="1800" dirty="0" err="1"/>
              <a:t>NUnit</a:t>
            </a:r>
            <a:r>
              <a:rPr lang="en-US" sz="1800" dirty="0"/>
              <a:t> uses an attribute scheme to recognize and load tests. Just like bookmarks in a book….</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7601" y="1752601"/>
            <a:ext cx="2847975" cy="434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8382000" y="3810000"/>
            <a:ext cx="1066800" cy="228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a:off x="6858000" y="3927594"/>
            <a:ext cx="1447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66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981200" y="1775192"/>
            <a:ext cx="5486400" cy="4625609"/>
          </a:xfrm>
        </p:spPr>
        <p:txBody>
          <a:bodyPr>
            <a:noAutofit/>
          </a:bodyPr>
          <a:lstStyle/>
          <a:p>
            <a:r>
              <a:rPr lang="en-US" sz="2000" dirty="0" err="1"/>
              <a:t>NUnit</a:t>
            </a:r>
            <a:r>
              <a:rPr lang="en-US" sz="2000" dirty="0"/>
              <a:t> provides an assembly that contains these special attributes. </a:t>
            </a:r>
          </a:p>
          <a:p>
            <a:endParaRPr lang="en-US" sz="2000" dirty="0"/>
          </a:p>
          <a:p>
            <a:r>
              <a:rPr lang="en-US" sz="2000" dirty="0"/>
              <a:t>You just need to add a reference in your test project (not in your production code!) to the </a:t>
            </a:r>
            <a:r>
              <a:rPr lang="en-US" sz="2000" dirty="0" err="1"/>
              <a:t>NUnit.Framework</a:t>
            </a:r>
            <a:r>
              <a:rPr lang="en-US" sz="2000" dirty="0"/>
              <a:t> assembly. </a:t>
            </a:r>
          </a:p>
          <a:p>
            <a:endParaRPr lang="en-US" sz="2000" dirty="0"/>
          </a:p>
          <a:p>
            <a:r>
              <a:rPr lang="en-US" sz="2000" dirty="0"/>
              <a:t>You can find it under the .NET tab in the Add Reference dialog box. </a:t>
            </a:r>
          </a:p>
          <a:p>
            <a:pPr lvl="2"/>
            <a:r>
              <a:rPr lang="en-US" sz="1600" dirty="0"/>
              <a:t>Type </a:t>
            </a:r>
            <a:r>
              <a:rPr lang="en-US" sz="1600" dirty="0" err="1"/>
              <a:t>Nunit</a:t>
            </a:r>
            <a:r>
              <a:rPr lang="en-US" sz="1600" dirty="0"/>
              <a:t> and you’ll  see several assemblies starting with that name; add </a:t>
            </a:r>
            <a:r>
              <a:rPr lang="en-US" sz="1600" dirty="0" err="1"/>
              <a:t>nunit.framework</a:t>
            </a:r>
            <a:r>
              <a:rPr lang="en-US" sz="1600" dirty="0"/>
              <a:t>.</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1" y="1752601"/>
            <a:ext cx="2847975" cy="434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8534400" y="3927594"/>
            <a:ext cx="838200" cy="1872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flipV="1">
            <a:off x="7162800" y="4021198"/>
            <a:ext cx="1371600" cy="16980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921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sz="2100" dirty="0" err="1"/>
              <a:t>NUnit</a:t>
            </a:r>
            <a:r>
              <a:rPr lang="en-US" sz="2100" dirty="0"/>
              <a:t> needs at least two attributes to know what to run:</a:t>
            </a:r>
          </a:p>
          <a:p>
            <a:endParaRPr lang="en-US" sz="2100" dirty="0"/>
          </a:p>
          <a:p>
            <a:pPr marL="971550" lvl="1" indent="-514350">
              <a:buFont typeface="+mj-lt"/>
              <a:buAutoNum type="arabicPeriod"/>
            </a:pPr>
            <a:r>
              <a:rPr lang="en-US" sz="1900" dirty="0"/>
              <a:t>[</a:t>
            </a:r>
            <a:r>
              <a:rPr lang="en-US" sz="1900" dirty="0" err="1"/>
              <a:t>TestFixture</a:t>
            </a:r>
            <a:r>
              <a:rPr lang="en-US" sz="1900" dirty="0"/>
              <a:t>] —The [</a:t>
            </a:r>
            <a:r>
              <a:rPr lang="en-US" sz="1900" dirty="0" err="1"/>
              <a:t>TestFixture</a:t>
            </a:r>
            <a:r>
              <a:rPr lang="en-US" sz="1900" dirty="0"/>
              <a:t>] attribute denotes a class that holds automated </a:t>
            </a:r>
            <a:r>
              <a:rPr lang="en-US" sz="1900" dirty="0" err="1"/>
              <a:t>NUnit</a:t>
            </a:r>
            <a:r>
              <a:rPr lang="en-US" sz="1900" dirty="0"/>
              <a:t> tests. </a:t>
            </a:r>
          </a:p>
          <a:p>
            <a:pPr lvl="2"/>
            <a:endParaRPr lang="en-US" sz="1500" dirty="0"/>
          </a:p>
          <a:p>
            <a:pPr lvl="2"/>
            <a:r>
              <a:rPr lang="en-US" sz="1500" dirty="0"/>
              <a:t>(If you replace the word “Fixture” with “Class”, it makes much more sense.) Put this attribute on your new </a:t>
            </a:r>
            <a:r>
              <a:rPr lang="en-US" sz="1500" dirty="0" err="1"/>
              <a:t>LogAnalyzerTests</a:t>
            </a:r>
            <a:r>
              <a:rPr lang="en-US" sz="1500" dirty="0"/>
              <a:t> class. </a:t>
            </a:r>
          </a:p>
          <a:p>
            <a:pPr marL="971550" lvl="1" indent="-514350">
              <a:buFont typeface="+mj-lt"/>
              <a:buAutoNum type="arabicPeriod"/>
            </a:pPr>
            <a:endParaRPr lang="en-US" sz="1900" dirty="0"/>
          </a:p>
          <a:p>
            <a:pPr marL="971550" lvl="1" indent="-514350">
              <a:buFont typeface="+mj-lt"/>
              <a:buAutoNum type="arabicPeriod"/>
            </a:pPr>
            <a:r>
              <a:rPr lang="en-US" sz="1900" dirty="0"/>
              <a:t>[Test] — The [Test] attribute can be put on a method to denote it as an automated test to be invoked. Put this attribute on your new test method.</a:t>
            </a:r>
          </a:p>
          <a:p>
            <a:pPr lvl="1"/>
            <a:endParaRPr lang="en-US" dirty="0" smtClean="0"/>
          </a:p>
          <a:p>
            <a:pPr lvl="1"/>
            <a:endParaRPr lang="en-US" dirty="0" smtClean="0"/>
          </a:p>
          <a:p>
            <a:pPr lvl="3">
              <a:buNone/>
            </a:pPr>
            <a:r>
              <a:rPr lang="en-US" sz="1700" dirty="0"/>
              <a:t>[</a:t>
            </a:r>
            <a:r>
              <a:rPr lang="en-US" sz="1700" dirty="0" err="1"/>
              <a:t>TestFixture</a:t>
            </a:r>
            <a:r>
              <a:rPr lang="en-US" sz="1700" dirty="0"/>
              <a:t>] public class </a:t>
            </a:r>
            <a:r>
              <a:rPr lang="en-US" sz="1700" dirty="0" err="1"/>
              <a:t>LogAnalyzerTests</a:t>
            </a:r>
            <a:r>
              <a:rPr lang="en-US" sz="1700" dirty="0"/>
              <a:t> </a:t>
            </a:r>
          </a:p>
          <a:p>
            <a:pPr lvl="3">
              <a:buNone/>
            </a:pPr>
            <a:r>
              <a:rPr lang="en-US" sz="1700" dirty="0"/>
              <a:t>{    </a:t>
            </a:r>
          </a:p>
          <a:p>
            <a:pPr lvl="3">
              <a:buNone/>
            </a:pPr>
            <a:r>
              <a:rPr lang="en-US" sz="1700" dirty="0"/>
              <a:t>               [Test]     </a:t>
            </a:r>
            <a:br>
              <a:rPr lang="en-US" sz="1700" dirty="0"/>
            </a:br>
            <a:r>
              <a:rPr lang="en-US" sz="1700" dirty="0"/>
              <a:t>          public void </a:t>
            </a:r>
            <a:r>
              <a:rPr lang="en-US" sz="1700" dirty="0" err="1"/>
              <a:t>IsValidFileName_validFile_ReturnsTrue</a:t>
            </a:r>
            <a:r>
              <a:rPr lang="en-US" sz="1700" dirty="0"/>
              <a:t>()     </a:t>
            </a:r>
          </a:p>
          <a:p>
            <a:pPr lvl="3">
              <a:buNone/>
            </a:pPr>
            <a:r>
              <a:rPr lang="en-US" sz="1700" dirty="0"/>
              <a:t>               {             </a:t>
            </a:r>
          </a:p>
          <a:p>
            <a:pPr lvl="3">
              <a:buNone/>
            </a:pPr>
            <a:r>
              <a:rPr lang="en-US" sz="1700" dirty="0"/>
              <a:t>               } </a:t>
            </a:r>
          </a:p>
          <a:p>
            <a:pPr lvl="3">
              <a:buNone/>
            </a:pPr>
            <a:r>
              <a:rPr lang="en-US" sz="1700" dirty="0"/>
              <a:t>}</a:t>
            </a:r>
          </a:p>
        </p:txBody>
      </p:sp>
    </p:spTree>
    <p:extLst>
      <p:ext uri="{BB962C8B-B14F-4D97-AF65-F5344CB8AC3E}">
        <p14:creationId xmlns:p14="http://schemas.microsoft.com/office/powerpoint/2010/main" val="53616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1) Unit test</a:t>
            </a:r>
          </a:p>
          <a:p>
            <a:r>
              <a:rPr lang="en-US" dirty="0" smtClean="0"/>
              <a:t>2) Eclipse </a:t>
            </a:r>
            <a:r>
              <a:rPr lang="en-US" dirty="0"/>
              <a:t>general skills and practice</a:t>
            </a:r>
          </a:p>
        </p:txBody>
      </p:sp>
    </p:spTree>
    <p:extLst>
      <p:ext uri="{BB962C8B-B14F-4D97-AF65-F5344CB8AC3E}">
        <p14:creationId xmlns:p14="http://schemas.microsoft.com/office/powerpoint/2010/main" val="39321111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do we test our code?</a:t>
            </a:r>
          </a:p>
        </p:txBody>
      </p:sp>
      <p:sp>
        <p:nvSpPr>
          <p:cNvPr id="3" name="Content Placeholder 2"/>
          <p:cNvSpPr>
            <a:spLocks noGrp="1"/>
          </p:cNvSpPr>
          <p:nvPr>
            <p:ph idx="1"/>
          </p:nvPr>
        </p:nvSpPr>
        <p:spPr/>
        <p:txBody>
          <a:bodyPr>
            <a:normAutofit/>
          </a:bodyPr>
          <a:lstStyle/>
          <a:p>
            <a:r>
              <a:rPr lang="en-US" sz="2400" dirty="0"/>
              <a:t>A unit test usually comprises three main actions:</a:t>
            </a:r>
          </a:p>
          <a:p>
            <a:pPr lvl="1"/>
            <a:endParaRPr lang="en-US" sz="2000" dirty="0">
              <a:solidFill>
                <a:srgbClr val="C00000"/>
              </a:solidFill>
            </a:endParaRPr>
          </a:p>
          <a:p>
            <a:pPr lvl="1"/>
            <a:r>
              <a:rPr lang="en-US" sz="2000" dirty="0">
                <a:solidFill>
                  <a:srgbClr val="C00000"/>
                </a:solidFill>
              </a:rPr>
              <a:t>Arrange </a:t>
            </a:r>
            <a:r>
              <a:rPr lang="en-US" sz="2000" dirty="0"/>
              <a:t>objects, creating and setting them up as necessary.</a:t>
            </a:r>
          </a:p>
          <a:p>
            <a:pPr lvl="1"/>
            <a:r>
              <a:rPr lang="en-US" sz="2000" dirty="0">
                <a:solidFill>
                  <a:srgbClr val="C00000"/>
                </a:solidFill>
              </a:rPr>
              <a:t>Act</a:t>
            </a:r>
            <a:r>
              <a:rPr lang="en-US" sz="2000" dirty="0"/>
              <a:t> on an object.</a:t>
            </a:r>
          </a:p>
          <a:p>
            <a:pPr lvl="1"/>
            <a:r>
              <a:rPr lang="en-US" sz="2000" dirty="0">
                <a:solidFill>
                  <a:srgbClr val="C00000"/>
                </a:solidFill>
              </a:rPr>
              <a:t>Assert</a:t>
            </a:r>
            <a:r>
              <a:rPr lang="en-US" sz="2000" dirty="0"/>
              <a:t> that something is as expected.</a:t>
            </a:r>
          </a:p>
          <a:p>
            <a:endParaRPr lang="en-US" dirty="0"/>
          </a:p>
        </p:txBody>
      </p:sp>
    </p:spTree>
    <p:extLst>
      <p:ext uri="{BB962C8B-B14F-4D97-AF65-F5344CB8AC3E}">
        <p14:creationId xmlns:p14="http://schemas.microsoft.com/office/powerpoint/2010/main" val="555534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400" dirty="0"/>
              <a:t>Here’s a simple piece of code that does all three actions.</a:t>
            </a:r>
          </a:p>
        </p:txBody>
      </p:sp>
      <p:sp>
        <p:nvSpPr>
          <p:cNvPr id="3" name="Content Placeholder 2"/>
          <p:cNvSpPr>
            <a:spLocks noGrp="1"/>
          </p:cNvSpPr>
          <p:nvPr>
            <p:ph idx="1"/>
          </p:nvPr>
        </p:nvSpPr>
        <p:spPr/>
        <p:txBody>
          <a:bodyPr>
            <a:normAutofit fontScale="55000" lnSpcReduction="20000"/>
          </a:bodyPr>
          <a:lstStyle/>
          <a:p>
            <a:r>
              <a:rPr lang="en-US" dirty="0" smtClean="0"/>
              <a:t>The </a:t>
            </a:r>
            <a:r>
              <a:rPr lang="en-US" dirty="0" smtClean="0">
                <a:solidFill>
                  <a:srgbClr val="C00000"/>
                </a:solidFill>
              </a:rPr>
              <a:t>assert</a:t>
            </a:r>
            <a:r>
              <a:rPr lang="en-US" dirty="0" smtClean="0"/>
              <a:t> part is performed by the </a:t>
            </a:r>
            <a:r>
              <a:rPr lang="en-US" dirty="0" err="1" smtClean="0"/>
              <a:t>NUnit</a:t>
            </a:r>
            <a:r>
              <a:rPr lang="en-US" dirty="0" smtClean="0"/>
              <a:t> framework’s Assert class:</a:t>
            </a:r>
          </a:p>
          <a:p>
            <a:endParaRPr lang="en-US" dirty="0" smtClean="0"/>
          </a:p>
          <a:p>
            <a:endParaRPr lang="en-US" dirty="0" smtClean="0"/>
          </a:p>
          <a:p>
            <a:pPr>
              <a:buNone/>
            </a:pPr>
            <a:r>
              <a:rPr lang="en-US" sz="2600" dirty="0"/>
              <a:t>public void </a:t>
            </a:r>
            <a:r>
              <a:rPr lang="en-US" sz="2600" dirty="0" err="1"/>
              <a:t>IsValidLogFileNameTest</a:t>
            </a:r>
            <a:r>
              <a:rPr lang="en-US" sz="2600" dirty="0"/>
              <a:t>()</a:t>
            </a:r>
          </a:p>
          <a:p>
            <a:pPr>
              <a:buNone/>
            </a:pPr>
            <a:r>
              <a:rPr lang="en-US" sz="2600" dirty="0"/>
              <a:t>        {</a:t>
            </a:r>
          </a:p>
          <a:p>
            <a:pPr>
              <a:buNone/>
            </a:pPr>
            <a:r>
              <a:rPr lang="en-US" sz="2600" dirty="0">
                <a:solidFill>
                  <a:srgbClr val="00B050"/>
                </a:solidFill>
              </a:rPr>
              <a:t>            //arrange</a:t>
            </a:r>
          </a:p>
          <a:p>
            <a:pPr>
              <a:buNone/>
            </a:pPr>
            <a:r>
              <a:rPr lang="en-US" sz="2600" dirty="0"/>
              <a:t>            </a:t>
            </a:r>
            <a:r>
              <a:rPr lang="en-US" sz="2600" dirty="0" err="1"/>
              <a:t>LogAnalyzer</a:t>
            </a:r>
            <a:r>
              <a:rPr lang="en-US" sz="2600" dirty="0"/>
              <a:t> analyzer = </a:t>
            </a:r>
            <a:r>
              <a:rPr lang="en-US" sz="2600" dirty="0">
                <a:solidFill>
                  <a:srgbClr val="0070C0"/>
                </a:solidFill>
              </a:rPr>
              <a:t>new</a:t>
            </a:r>
            <a:r>
              <a:rPr lang="en-US" sz="2600" dirty="0"/>
              <a:t> </a:t>
            </a:r>
            <a:r>
              <a:rPr lang="en-US" sz="2600" dirty="0" err="1"/>
              <a:t>LogAnalyzer</a:t>
            </a:r>
            <a:r>
              <a:rPr lang="en-US" sz="2600" dirty="0"/>
              <a:t>();</a:t>
            </a:r>
          </a:p>
          <a:p>
            <a:pPr>
              <a:buNone/>
            </a:pPr>
            <a:r>
              <a:rPr lang="en-US" sz="2600" dirty="0"/>
              <a:t> </a:t>
            </a:r>
          </a:p>
          <a:p>
            <a:pPr>
              <a:buNone/>
            </a:pPr>
            <a:r>
              <a:rPr lang="en-US" sz="2600" dirty="0">
                <a:solidFill>
                  <a:srgbClr val="00B050"/>
                </a:solidFill>
              </a:rPr>
              <a:t>            //act</a:t>
            </a:r>
          </a:p>
          <a:p>
            <a:pPr>
              <a:buNone/>
            </a:pPr>
            <a:r>
              <a:rPr lang="en-US" sz="2600" dirty="0">
                <a:solidFill>
                  <a:srgbClr val="0066FF"/>
                </a:solidFill>
              </a:rPr>
              <a:t>            </a:t>
            </a:r>
            <a:r>
              <a:rPr lang="en-US" sz="2600" dirty="0" err="1">
                <a:solidFill>
                  <a:srgbClr val="0066FF"/>
                </a:solidFill>
              </a:rPr>
              <a:t>bool</a:t>
            </a:r>
            <a:r>
              <a:rPr lang="en-US" sz="2600" dirty="0">
                <a:solidFill>
                  <a:srgbClr val="0066FF"/>
                </a:solidFill>
              </a:rPr>
              <a:t> </a:t>
            </a:r>
            <a:r>
              <a:rPr lang="en-US" sz="2600" dirty="0"/>
              <a:t>result = </a:t>
            </a:r>
            <a:r>
              <a:rPr lang="en-US" sz="2600" dirty="0" err="1"/>
              <a:t>analyzer.IsValidLogFileName</a:t>
            </a:r>
            <a:r>
              <a:rPr lang="en-US" sz="2600" dirty="0">
                <a:solidFill>
                  <a:schemeClr val="accent6">
                    <a:lumMod val="75000"/>
                  </a:schemeClr>
                </a:solidFill>
              </a:rPr>
              <a:t>("whatever.slf"</a:t>
            </a:r>
            <a:r>
              <a:rPr lang="en-US" sz="2600" dirty="0"/>
              <a:t>);</a:t>
            </a:r>
          </a:p>
          <a:p>
            <a:pPr>
              <a:buNone/>
            </a:pPr>
            <a:r>
              <a:rPr lang="en-US" sz="2600" dirty="0"/>
              <a:t> </a:t>
            </a:r>
          </a:p>
          <a:p>
            <a:pPr>
              <a:buNone/>
            </a:pPr>
            <a:r>
              <a:rPr lang="en-US" sz="2600" dirty="0">
                <a:solidFill>
                  <a:srgbClr val="00B050"/>
                </a:solidFill>
              </a:rPr>
              <a:t>            //assert</a:t>
            </a:r>
          </a:p>
          <a:p>
            <a:pPr>
              <a:buNone/>
            </a:pPr>
            <a:r>
              <a:rPr lang="en-US" sz="2600" dirty="0"/>
              <a:t>            </a:t>
            </a:r>
            <a:r>
              <a:rPr lang="en-US" sz="2600" dirty="0" err="1"/>
              <a:t>Assert.IsTrue</a:t>
            </a:r>
            <a:r>
              <a:rPr lang="en-US" sz="2600" dirty="0"/>
              <a:t>(result, </a:t>
            </a:r>
            <a:r>
              <a:rPr lang="en-US" sz="2600" dirty="0">
                <a:solidFill>
                  <a:schemeClr val="accent6">
                    <a:lumMod val="75000"/>
                  </a:schemeClr>
                </a:solidFill>
              </a:rPr>
              <a:t>"filename should be valid!"</a:t>
            </a:r>
            <a:r>
              <a:rPr lang="en-US" sz="2600" dirty="0"/>
              <a:t>);</a:t>
            </a:r>
          </a:p>
          <a:p>
            <a:pPr>
              <a:buNone/>
            </a:pPr>
            <a:r>
              <a:rPr lang="en-US" sz="2600" dirty="0"/>
              <a:t> </a:t>
            </a:r>
          </a:p>
          <a:p>
            <a:pPr>
              <a:buNone/>
            </a:pPr>
            <a:r>
              <a:rPr lang="en-US" sz="2600" dirty="0"/>
              <a:t>        }</a:t>
            </a:r>
          </a:p>
          <a:p>
            <a:endParaRPr lang="en-US" dirty="0"/>
          </a:p>
        </p:txBody>
      </p:sp>
      <p:sp>
        <p:nvSpPr>
          <p:cNvPr id="4" name="Oval 3"/>
          <p:cNvSpPr/>
          <p:nvPr/>
        </p:nvSpPr>
        <p:spPr>
          <a:xfrm>
            <a:off x="2438400" y="4876800"/>
            <a:ext cx="5562600" cy="914400"/>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2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Assert class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smtClean="0"/>
              <a:t>The Assert class has static methods and is located in the </a:t>
            </a:r>
            <a:r>
              <a:rPr lang="en-US" dirty="0" err="1" smtClean="0">
                <a:solidFill>
                  <a:srgbClr val="C00000"/>
                </a:solidFill>
              </a:rPr>
              <a:t>Microsoft.VisualStudio.TestTools.UnitTesting</a:t>
            </a:r>
            <a:r>
              <a:rPr lang="en-US" dirty="0" smtClean="0"/>
              <a:t> namespace. </a:t>
            </a:r>
          </a:p>
          <a:p>
            <a:pPr lvl="0"/>
            <a:endParaRPr lang="en-US" dirty="0" smtClean="0"/>
          </a:p>
          <a:p>
            <a:pPr lvl="0"/>
            <a:r>
              <a:rPr lang="en-US" dirty="0" smtClean="0"/>
              <a:t>It’s </a:t>
            </a:r>
            <a:r>
              <a:rPr lang="en-US" b="1" i="1" dirty="0" smtClean="0"/>
              <a:t>the bridge between your code and the </a:t>
            </a:r>
            <a:r>
              <a:rPr lang="en-US" b="1" i="1" dirty="0" err="1" smtClean="0"/>
              <a:t>UnitTesting</a:t>
            </a:r>
            <a:r>
              <a:rPr lang="en-US" b="1" i="1" dirty="0" smtClean="0"/>
              <a:t> framework</a:t>
            </a:r>
            <a:r>
              <a:rPr lang="en-US" dirty="0" smtClean="0"/>
              <a:t>, and its purpose is to declare that a specific assumption is supposed to exist. </a:t>
            </a:r>
          </a:p>
          <a:p>
            <a:pPr>
              <a:buNone/>
            </a:pPr>
            <a:r>
              <a:rPr lang="en-US" dirty="0" smtClean="0"/>
              <a:t> </a:t>
            </a:r>
          </a:p>
          <a:p>
            <a:pPr lvl="0"/>
            <a:r>
              <a:rPr lang="en-US" dirty="0" smtClean="0"/>
              <a:t>If the arguments that are passed into the Assert class turn out to be different than what we’re asserting, </a:t>
            </a:r>
            <a:r>
              <a:rPr lang="en-US" dirty="0" err="1" smtClean="0"/>
              <a:t>UnitTesting</a:t>
            </a:r>
            <a:r>
              <a:rPr lang="en-US" dirty="0" smtClean="0"/>
              <a:t> will realize the test has failed and will alert us. </a:t>
            </a:r>
          </a:p>
          <a:p>
            <a:pPr lvl="0"/>
            <a:endParaRPr lang="en-US" dirty="0" smtClean="0"/>
          </a:p>
          <a:p>
            <a:pPr lvl="0"/>
            <a:r>
              <a:rPr lang="en-US" dirty="0" smtClean="0"/>
              <a:t>We can optionally tell the Assert class what message to alert us with, if the assertion fails. </a:t>
            </a:r>
            <a:r>
              <a:rPr lang="en-US" dirty="0" smtClean="0">
                <a:solidFill>
                  <a:srgbClr val="C00000"/>
                </a:solidFill>
              </a:rPr>
              <a:t>(Exception Arguments)</a:t>
            </a:r>
          </a:p>
          <a:p>
            <a:endParaRPr lang="en-US" dirty="0" smtClean="0"/>
          </a:p>
          <a:p>
            <a:pPr lvl="0"/>
            <a:r>
              <a:rPr lang="en-US" dirty="0" smtClean="0"/>
              <a:t>The Assert class has many methods, with the main one being </a:t>
            </a:r>
            <a:r>
              <a:rPr lang="en-US" dirty="0" err="1" smtClean="0"/>
              <a:t>Assert.IsTrue</a:t>
            </a:r>
            <a:r>
              <a:rPr lang="en-US" dirty="0" smtClean="0"/>
              <a:t> (some Boolean expression), which verifies a Boolean condition. </a:t>
            </a:r>
          </a:p>
          <a:p>
            <a:pPr lvl="2"/>
            <a:r>
              <a:rPr lang="en-US" dirty="0" smtClean="0"/>
              <a:t>(But there is more…) [next slides]</a:t>
            </a:r>
          </a:p>
          <a:p>
            <a:pPr lvl="0">
              <a:buNone/>
            </a:pPr>
            <a:endParaRPr lang="en-US" dirty="0" smtClean="0"/>
          </a:p>
        </p:txBody>
      </p:sp>
    </p:spTree>
    <p:extLst>
      <p:ext uri="{BB962C8B-B14F-4D97-AF65-F5344CB8AC3E}">
        <p14:creationId xmlns:p14="http://schemas.microsoft.com/office/powerpoint/2010/main" val="2863117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Assert class (contd.) </a:t>
            </a:r>
            <a:endParaRPr lang="en-US" dirty="0"/>
          </a:p>
        </p:txBody>
      </p:sp>
      <p:sp>
        <p:nvSpPr>
          <p:cNvPr id="3" name="Content Placeholder 2"/>
          <p:cNvSpPr>
            <a:spLocks noGrp="1"/>
          </p:cNvSpPr>
          <p:nvPr>
            <p:ph idx="1"/>
          </p:nvPr>
        </p:nvSpPr>
        <p:spPr>
          <a:xfrm>
            <a:off x="1752600" y="1775192"/>
            <a:ext cx="8686800" cy="4625609"/>
          </a:xfrm>
        </p:spPr>
        <p:txBody>
          <a:bodyPr>
            <a:normAutofit/>
          </a:bodyPr>
          <a:lstStyle/>
          <a:p>
            <a:r>
              <a:rPr lang="en-US" dirty="0"/>
              <a:t>Example 1:</a:t>
            </a:r>
          </a:p>
          <a:p>
            <a:pPr lvl="1"/>
            <a:endParaRPr lang="en-US" sz="2000" dirty="0">
              <a:solidFill>
                <a:srgbClr val="00B050"/>
              </a:solidFill>
            </a:endParaRPr>
          </a:p>
          <a:p>
            <a:pPr lvl="1"/>
            <a:r>
              <a:rPr lang="en-US" sz="2000" dirty="0" err="1">
                <a:solidFill>
                  <a:srgbClr val="00B050"/>
                </a:solidFill>
              </a:rPr>
              <a:t>Assert</a:t>
            </a:r>
            <a:r>
              <a:rPr lang="en-US" sz="2000" dirty="0" err="1"/>
              <a:t>.AreEqual</a:t>
            </a:r>
            <a:r>
              <a:rPr lang="en-US" sz="2000" dirty="0"/>
              <a:t>(2, 1+1</a:t>
            </a:r>
            <a:r>
              <a:rPr lang="en-US" sz="2000" dirty="0">
                <a:solidFill>
                  <a:schemeClr val="accent6">
                    <a:lumMod val="75000"/>
                  </a:schemeClr>
                </a:solidFill>
              </a:rPr>
              <a:t>, "Math is broken"</a:t>
            </a:r>
            <a:r>
              <a:rPr lang="en-US" sz="2000" dirty="0"/>
              <a:t>);</a:t>
            </a:r>
          </a:p>
          <a:p>
            <a:pPr lvl="1"/>
            <a:endParaRPr lang="en-US" sz="2000" dirty="0"/>
          </a:p>
          <a:p>
            <a:endParaRPr lang="en-US" dirty="0" smtClean="0"/>
          </a:p>
          <a:p>
            <a:r>
              <a:rPr lang="en-US" dirty="0" smtClean="0"/>
              <a:t>Example 2:</a:t>
            </a:r>
          </a:p>
          <a:p>
            <a:pPr lvl="1"/>
            <a:r>
              <a:rPr lang="en-US" sz="2000" dirty="0"/>
              <a:t>This one verifies that the two arguments reference the same object:</a:t>
            </a:r>
          </a:p>
          <a:p>
            <a:pPr lvl="1"/>
            <a:r>
              <a:rPr lang="en-US" sz="2000" dirty="0" err="1">
                <a:solidFill>
                  <a:srgbClr val="00B050"/>
                </a:solidFill>
              </a:rPr>
              <a:t>Assert</a:t>
            </a:r>
            <a:r>
              <a:rPr lang="en-US" sz="2000" dirty="0" err="1"/>
              <a:t>.AreSame</a:t>
            </a:r>
            <a:r>
              <a:rPr lang="en-US" sz="2000" dirty="0"/>
              <a:t>(</a:t>
            </a:r>
            <a:r>
              <a:rPr lang="en-US" sz="2000" dirty="0" err="1"/>
              <a:t>expectedObject</a:t>
            </a:r>
            <a:r>
              <a:rPr lang="en-US" sz="2000" dirty="0"/>
              <a:t>, </a:t>
            </a:r>
            <a:r>
              <a:rPr lang="en-US" sz="2000" dirty="0" err="1"/>
              <a:t>actualObject</a:t>
            </a:r>
            <a:r>
              <a:rPr lang="en-US" sz="2000" dirty="0"/>
              <a:t>, message)</a:t>
            </a:r>
            <a:endParaRPr lang="en-US" dirty="0" smtClean="0"/>
          </a:p>
          <a:p>
            <a:pPr lvl="1"/>
            <a:r>
              <a:rPr lang="en-US" sz="2000" dirty="0" err="1">
                <a:solidFill>
                  <a:srgbClr val="00B050"/>
                </a:solidFill>
              </a:rPr>
              <a:t>Assert</a:t>
            </a:r>
            <a:r>
              <a:rPr lang="en-US" sz="2000" dirty="0" err="1"/>
              <a:t>.AreSame</a:t>
            </a:r>
            <a:r>
              <a:rPr lang="en-US" sz="2000" dirty="0"/>
              <a:t>(</a:t>
            </a:r>
            <a:r>
              <a:rPr lang="en-US" sz="2000" dirty="0" err="1"/>
              <a:t>int.Parse</a:t>
            </a:r>
            <a:r>
              <a:rPr lang="en-US" sz="2000" dirty="0"/>
              <a:t>("1"),</a:t>
            </a:r>
            <a:r>
              <a:rPr lang="en-US" sz="2000" dirty="0" err="1"/>
              <a:t>int.Parse</a:t>
            </a:r>
            <a:r>
              <a:rPr lang="en-US" sz="2000" dirty="0"/>
              <a:t>("1"), </a:t>
            </a:r>
            <a:r>
              <a:rPr lang="en-US" sz="2000" dirty="0">
                <a:solidFill>
                  <a:schemeClr val="accent6"/>
                </a:solidFill>
              </a:rPr>
              <a:t>"this test should fail"</a:t>
            </a:r>
            <a:r>
              <a:rPr lang="en-US" sz="2000" dirty="0"/>
              <a:t>).</a:t>
            </a:r>
          </a:p>
          <a:p>
            <a:endParaRPr lang="en-US" dirty="0" smtClean="0"/>
          </a:p>
          <a:p>
            <a:endParaRPr lang="en-US" dirty="0"/>
          </a:p>
        </p:txBody>
      </p:sp>
    </p:spTree>
    <p:extLst>
      <p:ext uri="{BB962C8B-B14F-4D97-AF65-F5344CB8AC3E}">
        <p14:creationId xmlns:p14="http://schemas.microsoft.com/office/powerpoint/2010/main" val="25379437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our first test with </a:t>
            </a:r>
            <a:r>
              <a:rPr lang="en-US" dirty="0" err="1" smtClean="0"/>
              <a:t>NUnit</a:t>
            </a:r>
            <a:endParaRPr lang="en-US" dirty="0"/>
          </a:p>
        </p:txBody>
      </p:sp>
      <p:sp>
        <p:nvSpPr>
          <p:cNvPr id="3" name="Content Placeholder 2"/>
          <p:cNvSpPr>
            <a:spLocks noGrp="1"/>
          </p:cNvSpPr>
          <p:nvPr>
            <p:ph idx="1"/>
          </p:nvPr>
        </p:nvSpPr>
        <p:spPr/>
        <p:txBody>
          <a:bodyPr>
            <a:normAutofit/>
          </a:bodyPr>
          <a:lstStyle/>
          <a:p>
            <a:r>
              <a:rPr lang="en-US" sz="1800" dirty="0"/>
              <a:t>To do that, we need to have a build assembly (a .</a:t>
            </a:r>
            <a:r>
              <a:rPr lang="en-US" sz="1800" dirty="0" err="1"/>
              <a:t>dll</a:t>
            </a:r>
            <a:r>
              <a:rPr lang="en-US" sz="1800" dirty="0"/>
              <a:t> file in this case) that we can give to </a:t>
            </a:r>
            <a:r>
              <a:rPr lang="en-US" sz="1800" dirty="0" err="1"/>
              <a:t>NUnit</a:t>
            </a:r>
            <a:r>
              <a:rPr lang="en-US" sz="1800" dirty="0"/>
              <a:t> to inspect. </a:t>
            </a:r>
          </a:p>
          <a:p>
            <a:endParaRPr lang="en-US" sz="1800" dirty="0"/>
          </a:p>
          <a:p>
            <a:r>
              <a:rPr lang="en-US" sz="1800" dirty="0"/>
              <a:t>After you build the project, locate the path to the assembly file that was built. Then, load up the </a:t>
            </a:r>
            <a:r>
              <a:rPr lang="en-US" sz="1800" dirty="0" err="1"/>
              <a:t>NUnit</a:t>
            </a:r>
            <a:r>
              <a:rPr lang="en-US" sz="1800" dirty="0"/>
              <a:t> GUI and select File &gt; Open. </a:t>
            </a:r>
          </a:p>
          <a:p>
            <a:endParaRPr lang="en-US" sz="1800" dirty="0"/>
          </a:p>
          <a:p>
            <a:r>
              <a:rPr lang="en-US" sz="1800" dirty="0"/>
              <a:t>Enter the name of your test’s assembly. You’ll see your single test and the class and namespace hierarchy of your project on the left, as shown in next slide. </a:t>
            </a:r>
          </a:p>
          <a:p>
            <a:endParaRPr lang="en-US" sz="1800" dirty="0"/>
          </a:p>
          <a:p>
            <a:r>
              <a:rPr lang="en-US" sz="1800" dirty="0"/>
              <a:t>Click the Run button to run your tests. </a:t>
            </a:r>
          </a:p>
          <a:p>
            <a:endParaRPr lang="en-US" sz="1800" dirty="0"/>
          </a:p>
          <a:p>
            <a:r>
              <a:rPr lang="en-US" sz="1800" dirty="0"/>
              <a:t>As you can see, we have a failing test, which might suggest that there’s a bug in the code. It’s time to fix the code and see the test pass.</a:t>
            </a:r>
          </a:p>
        </p:txBody>
      </p:sp>
      <p:cxnSp>
        <p:nvCxnSpPr>
          <p:cNvPr id="5" name="Straight Arrow Connector 4"/>
          <p:cNvCxnSpPr/>
          <p:nvPr/>
        </p:nvCxnSpPr>
        <p:spPr>
          <a:xfrm flipV="1">
            <a:off x="3276600" y="1219200"/>
            <a:ext cx="381000" cy="68580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675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Namespace hierarchy of your project</a:t>
            </a:r>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524001" y="1752600"/>
            <a:ext cx="9020175" cy="4667250"/>
          </a:xfrm>
          <a:prstGeom prst="rect">
            <a:avLst/>
          </a:prstGeom>
          <a:noFill/>
          <a:ln w="9525">
            <a:noFill/>
            <a:miter lim="800000"/>
            <a:headEnd/>
            <a:tailEnd/>
          </a:ln>
        </p:spPr>
      </p:pic>
      <p:sp>
        <p:nvSpPr>
          <p:cNvPr id="5" name="Oval 4"/>
          <p:cNvSpPr/>
          <p:nvPr/>
        </p:nvSpPr>
        <p:spPr>
          <a:xfrm>
            <a:off x="7696200" y="2286000"/>
            <a:ext cx="914400" cy="457200"/>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610600" y="2286000"/>
            <a:ext cx="609600" cy="381000"/>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220200" y="2362200"/>
            <a:ext cx="1066800" cy="304800"/>
          </a:xfrm>
          <a:prstGeom prst="ellipse">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256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results:</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1524001" y="1981201"/>
            <a:ext cx="9020175" cy="4657725"/>
          </a:xfrm>
          <a:prstGeom prst="rect">
            <a:avLst/>
          </a:prstGeom>
          <a:noFill/>
          <a:ln w="9525">
            <a:noFill/>
            <a:miter lim="800000"/>
            <a:headEnd/>
            <a:tailEnd/>
          </a:ln>
        </p:spPr>
      </p:pic>
      <p:cxnSp>
        <p:nvCxnSpPr>
          <p:cNvPr id="5" name="Straight Arrow Connector 4"/>
          <p:cNvCxnSpPr/>
          <p:nvPr/>
        </p:nvCxnSpPr>
        <p:spPr>
          <a:xfrm flipH="1">
            <a:off x="3276600" y="3429000"/>
            <a:ext cx="1905000" cy="381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276600" y="3467100"/>
            <a:ext cx="3200400" cy="3429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276600" y="3467100"/>
            <a:ext cx="5181600" cy="171450"/>
          </a:xfrm>
          <a:prstGeom prst="straightConnector1">
            <a:avLst/>
          </a:prstGeom>
          <a:ln w="19050">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385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test failed? </a:t>
            </a:r>
            <a:endParaRPr lang="en-US" dirty="0"/>
          </a:p>
        </p:txBody>
      </p:sp>
      <p:sp>
        <p:nvSpPr>
          <p:cNvPr id="3" name="Content Placeholder 2"/>
          <p:cNvSpPr>
            <a:spLocks noGrp="1"/>
          </p:cNvSpPr>
          <p:nvPr>
            <p:ph idx="1"/>
          </p:nvPr>
        </p:nvSpPr>
        <p:spPr/>
        <p:txBody>
          <a:bodyPr/>
          <a:lstStyle/>
          <a:p>
            <a:r>
              <a:rPr lang="en-US" sz="2400" dirty="0"/>
              <a:t>A quick look through the code reveals that we’re testing for an uppercase filename extension</a:t>
            </a:r>
          </a:p>
          <a:p>
            <a:pPr lvl="2"/>
            <a:endParaRPr lang="en-US" sz="1600" dirty="0"/>
          </a:p>
          <a:p>
            <a:pPr lvl="2"/>
            <a:r>
              <a:rPr lang="en-US" sz="1600" dirty="0"/>
              <a:t>and our test is sending in a  lowercase filename extension, which makes our code return false instead of true.</a:t>
            </a:r>
          </a:p>
          <a:p>
            <a:endParaRPr lang="en-US" dirty="0" smtClean="0"/>
          </a:p>
          <a:p>
            <a:endParaRPr lang="en-US" dirty="0"/>
          </a:p>
        </p:txBody>
      </p:sp>
    </p:spTree>
    <p:extLst>
      <p:ext uri="{BB962C8B-B14F-4D97-AF65-F5344CB8AC3E}">
        <p14:creationId xmlns:p14="http://schemas.microsoft.com/office/powerpoint/2010/main" val="4042206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1800" dirty="0"/>
              <a:t>If we fix the if statement in the production code to look like this, we can make the test pass:</a:t>
            </a:r>
          </a:p>
          <a:p>
            <a:pPr lvl="1"/>
            <a:r>
              <a:rPr lang="en-US" sz="1600" dirty="0"/>
              <a:t>if(! </a:t>
            </a:r>
            <a:r>
              <a:rPr lang="en-US" sz="1600" dirty="0" err="1"/>
              <a:t>fileName</a:t>
            </a:r>
            <a:r>
              <a:rPr lang="en-US" sz="1600" dirty="0"/>
              <a:t>. </a:t>
            </a:r>
            <a:r>
              <a:rPr lang="en-US" sz="1600" dirty="0" err="1"/>
              <a:t>ToLower</a:t>
            </a:r>
            <a:r>
              <a:rPr lang="en-US" sz="1600" dirty="0"/>
              <a:t>(). </a:t>
            </a:r>
            <a:r>
              <a:rPr lang="en-US" sz="1600" dirty="0" err="1"/>
              <a:t>EndsWith</a:t>
            </a:r>
            <a:r>
              <a:rPr lang="en-US" sz="1600" dirty="0"/>
              <a:t>(". </a:t>
            </a:r>
            <a:r>
              <a:rPr lang="en-US" sz="1600" dirty="0" err="1"/>
              <a:t>slf</a:t>
            </a:r>
            <a:r>
              <a:rPr lang="en-US" sz="1600" dirty="0"/>
              <a:t>"))</a:t>
            </a:r>
          </a:p>
          <a:p>
            <a:endParaRPr lang="en-US" sz="1800" dirty="0"/>
          </a:p>
          <a:p>
            <a:r>
              <a:rPr lang="en-US" sz="1800" dirty="0"/>
              <a:t>But this is a sign that the name of our test may need changing, and that we need another test to make sure that sending in an uppercase extension works. </a:t>
            </a:r>
          </a:p>
          <a:p>
            <a:endParaRPr lang="en-US" sz="1800" dirty="0"/>
          </a:p>
          <a:p>
            <a:r>
              <a:rPr lang="en-US" sz="1800" dirty="0"/>
              <a:t>(We know that it works now, but who’s to say that some programmer working on this feature won’t break it in the future?) A better name for our current test might be:</a:t>
            </a:r>
          </a:p>
          <a:p>
            <a:endParaRPr lang="en-US" sz="1800" dirty="0"/>
          </a:p>
          <a:p>
            <a:pPr lvl="2"/>
            <a:r>
              <a:rPr lang="en-US" sz="1400" dirty="0" err="1"/>
              <a:t>IsValidFileName_validFileLowerCased_ReturnsTrue</a:t>
            </a:r>
            <a:r>
              <a:rPr lang="en-US" sz="1400" dirty="0"/>
              <a:t>() .</a:t>
            </a:r>
          </a:p>
        </p:txBody>
      </p:sp>
    </p:spTree>
    <p:extLst>
      <p:ext uri="{BB962C8B-B14F-4D97-AF65-F5344CB8AC3E}">
        <p14:creationId xmlns:p14="http://schemas.microsoft.com/office/powerpoint/2010/main" val="14636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NUnit</a:t>
            </a:r>
            <a:r>
              <a:rPr lang="en-US" sz="2800" dirty="0"/>
              <a:t> detect changes in the original code </a:t>
            </a:r>
          </a:p>
        </p:txBody>
      </p:sp>
      <p:sp>
        <p:nvSpPr>
          <p:cNvPr id="3" name="Content Placeholder 2"/>
          <p:cNvSpPr>
            <a:spLocks noGrp="1"/>
          </p:cNvSpPr>
          <p:nvPr>
            <p:ph idx="1"/>
          </p:nvPr>
        </p:nvSpPr>
        <p:spPr/>
        <p:txBody>
          <a:bodyPr>
            <a:normAutofit/>
          </a:bodyPr>
          <a:lstStyle/>
          <a:p>
            <a:r>
              <a:rPr lang="en-US" sz="2000" dirty="0"/>
              <a:t>If you </a:t>
            </a:r>
            <a:r>
              <a:rPr lang="en-US" sz="2000" dirty="0">
                <a:solidFill>
                  <a:srgbClr val="FF0000"/>
                </a:solidFill>
              </a:rPr>
              <a:t>rebuild the solution </a:t>
            </a:r>
            <a:r>
              <a:rPr lang="en-US" sz="2000" dirty="0"/>
              <a:t>now, you’ll find that </a:t>
            </a:r>
            <a:r>
              <a:rPr lang="en-US" sz="2000" dirty="0" err="1"/>
              <a:t>NUnit’s</a:t>
            </a:r>
            <a:r>
              <a:rPr lang="en-US" sz="2000" dirty="0"/>
              <a:t> GUI can </a:t>
            </a:r>
            <a:r>
              <a:rPr lang="en-US" sz="2000" dirty="0">
                <a:solidFill>
                  <a:srgbClr val="FF0000"/>
                </a:solidFill>
              </a:rPr>
              <a:t>detect</a:t>
            </a:r>
            <a:r>
              <a:rPr lang="en-US" sz="2000" dirty="0"/>
              <a:t> that the assembly has changed.</a:t>
            </a:r>
          </a:p>
          <a:p>
            <a:endParaRPr lang="en-US" sz="2000" dirty="0"/>
          </a:p>
          <a:p>
            <a:r>
              <a:rPr lang="en-US" sz="2000" dirty="0"/>
              <a:t>It will </a:t>
            </a:r>
            <a:r>
              <a:rPr lang="en-US" sz="2000" dirty="0">
                <a:solidFill>
                  <a:srgbClr val="FF0000"/>
                </a:solidFill>
              </a:rPr>
              <a:t>automatically reload </a:t>
            </a:r>
            <a:r>
              <a:rPr lang="en-US" sz="2000" dirty="0"/>
              <a:t>the assembly in the GUI. </a:t>
            </a:r>
          </a:p>
          <a:p>
            <a:endParaRPr lang="en-US" sz="2000" dirty="0"/>
          </a:p>
          <a:p>
            <a:r>
              <a:rPr lang="en-US" sz="2000" dirty="0"/>
              <a:t>If you rerun the tests, you’ll see that the test passes with flying (green) colors.</a:t>
            </a:r>
          </a:p>
        </p:txBody>
      </p:sp>
    </p:spTree>
    <p:extLst>
      <p:ext uri="{BB962C8B-B14F-4D97-AF65-F5344CB8AC3E}">
        <p14:creationId xmlns:p14="http://schemas.microsoft.com/office/powerpoint/2010/main" val="417669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latin typeface="Algerian" panose="04020705040A02060702" pitchFamily="82" charset="0"/>
              </a:rPr>
              <a:t>1) Unit test</a:t>
            </a:r>
            <a:r>
              <a:rPr lang="en-US" dirty="0" smtClean="0"/>
              <a:t/>
            </a:r>
            <a:br>
              <a:rPr lang="en-US" dirty="0" smtClean="0"/>
            </a:b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6085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Initialize and Cleanup (1)</a:t>
            </a:r>
            <a:endParaRPr lang="en-US" dirty="0"/>
          </a:p>
        </p:txBody>
      </p:sp>
      <p:sp>
        <p:nvSpPr>
          <p:cNvPr id="3" name="Content Placeholder 2"/>
          <p:cNvSpPr>
            <a:spLocks noGrp="1"/>
          </p:cNvSpPr>
          <p:nvPr>
            <p:ph idx="1"/>
          </p:nvPr>
        </p:nvSpPr>
        <p:spPr/>
        <p:txBody>
          <a:bodyPr>
            <a:normAutofit/>
          </a:bodyPr>
          <a:lstStyle/>
          <a:p>
            <a:pPr lvl="0"/>
            <a:r>
              <a:rPr lang="en-US" sz="2000" dirty="0"/>
              <a:t>For unit tests, it’s important that any leftover data or instances from previous tests are destroyed and that the state for the new test is recreated as if no tests have been run before. </a:t>
            </a:r>
          </a:p>
          <a:p>
            <a:pPr lvl="0"/>
            <a:endParaRPr lang="en-US" sz="2000" dirty="0"/>
          </a:p>
          <a:p>
            <a:pPr lvl="0"/>
            <a:r>
              <a:rPr lang="en-US" sz="2000" dirty="0"/>
              <a:t>If you have leftover state from a previous test, you might find that your test fails. </a:t>
            </a:r>
          </a:p>
          <a:p>
            <a:pPr lvl="0"/>
            <a:endParaRPr lang="en-US" sz="2000" dirty="0"/>
          </a:p>
          <a:p>
            <a:r>
              <a:rPr lang="en-US" sz="2000" dirty="0"/>
              <a:t>In </a:t>
            </a:r>
            <a:r>
              <a:rPr lang="en-US" sz="2000" dirty="0" err="1"/>
              <a:t>NUnit</a:t>
            </a:r>
            <a:r>
              <a:rPr lang="en-US" sz="2000" dirty="0"/>
              <a:t>, there are special attributes that allow easier control of setting up and clearing out state before and after tests. </a:t>
            </a:r>
          </a:p>
          <a:p>
            <a:endParaRPr lang="en-US" sz="2000" dirty="0"/>
          </a:p>
          <a:p>
            <a:r>
              <a:rPr lang="en-US" sz="2000" dirty="0"/>
              <a:t>These are the [ </a:t>
            </a:r>
            <a:r>
              <a:rPr lang="en-US" sz="2000" dirty="0" err="1"/>
              <a:t>SetUp</a:t>
            </a:r>
            <a:r>
              <a:rPr lang="en-US" sz="2000" dirty="0"/>
              <a:t>] and [</a:t>
            </a:r>
            <a:r>
              <a:rPr lang="en-US" sz="2000" dirty="0" err="1"/>
              <a:t>TearDown</a:t>
            </a:r>
            <a:r>
              <a:rPr lang="en-US" sz="2000" dirty="0"/>
              <a:t>] action attributes. </a:t>
            </a:r>
            <a:endParaRPr lang="en-US" dirty="0"/>
          </a:p>
          <a:p>
            <a:endParaRPr lang="en-US" dirty="0"/>
          </a:p>
        </p:txBody>
      </p:sp>
    </p:spTree>
    <p:extLst>
      <p:ext uri="{BB962C8B-B14F-4D97-AF65-F5344CB8AC3E}">
        <p14:creationId xmlns:p14="http://schemas.microsoft.com/office/powerpoint/2010/main" val="3922283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 </a:t>
            </a:r>
            <a:r>
              <a:rPr lang="en-US" sz="1800" dirty="0" err="1"/>
              <a:t>NUnit</a:t>
            </a:r>
            <a:r>
              <a:rPr lang="en-US" sz="1800" dirty="0"/>
              <a:t> performs setup and teardown actions before each and every test method.</a:t>
            </a:r>
          </a:p>
        </p:txBody>
      </p:sp>
      <p:sp>
        <p:nvSpPr>
          <p:cNvPr id="3" name="Content Placeholder 2"/>
          <p:cNvSpPr>
            <a:spLocks noGrp="1"/>
          </p:cNvSpPr>
          <p:nvPr>
            <p:ph idx="1"/>
          </p:nvPr>
        </p:nvSpPr>
        <p:spPr/>
        <p:txBody>
          <a:bodyPr>
            <a:normAutofit/>
          </a:bodyPr>
          <a:lstStyle/>
          <a:p>
            <a:r>
              <a:rPr lang="en-US" sz="2400" dirty="0"/>
              <a:t>We can take control of what happens in the setup and teardown steps by using two </a:t>
            </a:r>
            <a:r>
              <a:rPr lang="en-US" sz="2400" dirty="0" err="1"/>
              <a:t>NUnit</a:t>
            </a:r>
            <a:r>
              <a:rPr lang="en-US" sz="2400" dirty="0"/>
              <a:t> attributes:</a:t>
            </a:r>
          </a:p>
          <a:p>
            <a:pPr lvl="2"/>
            <a:endParaRPr lang="en-US" sz="1800" dirty="0"/>
          </a:p>
          <a:p>
            <a:pPr lvl="2"/>
            <a:r>
              <a:rPr lang="en-US" sz="1800" dirty="0"/>
              <a:t>[</a:t>
            </a:r>
            <a:r>
              <a:rPr lang="en-US" sz="1800" dirty="0" err="1"/>
              <a:t>SetUp</a:t>
            </a:r>
            <a:r>
              <a:rPr lang="en-US" sz="1800" dirty="0"/>
              <a:t>] —This attribute can be put on a method, just like a [ Test]attribute, and it causes </a:t>
            </a:r>
            <a:r>
              <a:rPr lang="en-US" sz="1800" dirty="0" err="1"/>
              <a:t>NUnit</a:t>
            </a:r>
            <a:r>
              <a:rPr lang="en-US" sz="1800" dirty="0"/>
              <a:t> to run that setup method each time it runs any of the tests in your class.</a:t>
            </a:r>
          </a:p>
          <a:p>
            <a:pPr lvl="2"/>
            <a:endParaRPr lang="en-US" sz="1800" dirty="0"/>
          </a:p>
          <a:p>
            <a:pPr lvl="2"/>
            <a:r>
              <a:rPr lang="en-US" sz="1800" dirty="0"/>
              <a:t>[</a:t>
            </a:r>
            <a:r>
              <a:rPr lang="en-US" sz="1800" dirty="0" err="1"/>
              <a:t>TearDown</a:t>
            </a:r>
            <a:r>
              <a:rPr lang="en-US" sz="1800" dirty="0"/>
              <a:t>] —This attribute denotes a method to be executed once after each test in your class has executed.</a:t>
            </a:r>
          </a:p>
        </p:txBody>
      </p:sp>
    </p:spTree>
    <p:extLst>
      <p:ext uri="{BB962C8B-B14F-4D97-AF65-F5344CB8AC3E}">
        <p14:creationId xmlns:p14="http://schemas.microsoft.com/office/powerpoint/2010/main" val="3538137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The following show how we can use the [</a:t>
            </a:r>
            <a:r>
              <a:rPr lang="en-US" sz="1800" dirty="0" err="1"/>
              <a:t>SetUp</a:t>
            </a:r>
            <a:r>
              <a:rPr lang="en-US" sz="1800" dirty="0"/>
              <a:t>] and [</a:t>
            </a:r>
            <a:r>
              <a:rPr lang="en-US" sz="1800" dirty="0" err="1"/>
              <a:t>TearDown</a:t>
            </a:r>
            <a:r>
              <a:rPr lang="en-US" sz="1800" dirty="0"/>
              <a:t>] attributes to make sure that each test receives a new instance of </a:t>
            </a:r>
            <a:r>
              <a:rPr lang="en-US" sz="1800" dirty="0" err="1"/>
              <a:t>LogAnalyzer</a:t>
            </a:r>
            <a:r>
              <a:rPr lang="en-US" sz="1800" dirty="0"/>
              <a:t>, while also saving some repetitive typing.</a:t>
            </a:r>
          </a:p>
        </p:txBody>
      </p:sp>
      <p:sp>
        <p:nvSpPr>
          <p:cNvPr id="3" name="Content Placeholder 2"/>
          <p:cNvSpPr>
            <a:spLocks noGrp="1"/>
          </p:cNvSpPr>
          <p:nvPr>
            <p:ph idx="1"/>
          </p:nvPr>
        </p:nvSpPr>
        <p:spPr>
          <a:xfrm>
            <a:off x="1981200" y="1524001"/>
            <a:ext cx="5410200" cy="4876800"/>
          </a:xfrm>
        </p:spPr>
        <p:txBody>
          <a:bodyPr>
            <a:normAutofit fontScale="25000" lnSpcReduction="20000"/>
          </a:bodyPr>
          <a:lstStyle/>
          <a:p>
            <a:pPr>
              <a:buNone/>
            </a:pPr>
            <a:r>
              <a:rPr lang="en-US" dirty="0" smtClean="0"/>
              <a:t>public class </a:t>
            </a:r>
            <a:r>
              <a:rPr lang="en-US" dirty="0" err="1" smtClean="0"/>
              <a:t>LogAnalyzerTest</a:t>
            </a:r>
            <a:endParaRPr lang="en-US" dirty="0" smtClean="0"/>
          </a:p>
          <a:p>
            <a:pPr>
              <a:buNone/>
            </a:pPr>
            <a:r>
              <a:rPr lang="en-US" dirty="0" smtClean="0"/>
              <a:t>{</a:t>
            </a:r>
          </a:p>
          <a:p>
            <a:pPr>
              <a:buNone/>
            </a:pPr>
            <a:r>
              <a:rPr lang="en-US" dirty="0" smtClean="0"/>
              <a:t>private </a:t>
            </a:r>
            <a:r>
              <a:rPr lang="en-US" dirty="0" err="1" smtClean="0"/>
              <a:t>LogAnalyzer</a:t>
            </a:r>
            <a:r>
              <a:rPr lang="en-US" dirty="0" smtClean="0"/>
              <a:t> </a:t>
            </a:r>
            <a:r>
              <a:rPr lang="en-US" dirty="0" err="1" smtClean="0"/>
              <a:t>m_analyzer</a:t>
            </a:r>
            <a:r>
              <a:rPr lang="en-US" dirty="0" smtClean="0"/>
              <a:t>=null;</a:t>
            </a:r>
          </a:p>
          <a:p>
            <a:pPr>
              <a:buNone/>
            </a:pPr>
            <a:r>
              <a:rPr lang="en-US" dirty="0" smtClean="0"/>
              <a:t> </a:t>
            </a:r>
          </a:p>
          <a:p>
            <a:pPr>
              <a:buNone/>
            </a:pPr>
            <a:r>
              <a:rPr lang="en-US" dirty="0" smtClean="0">
                <a:solidFill>
                  <a:srgbClr val="00B050"/>
                </a:solidFill>
              </a:rPr>
              <a:t>        [</a:t>
            </a:r>
            <a:r>
              <a:rPr lang="en-US" dirty="0" err="1" smtClean="0">
                <a:solidFill>
                  <a:srgbClr val="00B050"/>
                </a:solidFill>
              </a:rPr>
              <a:t>TestInitialize</a:t>
            </a:r>
            <a:r>
              <a:rPr lang="en-US" dirty="0" smtClean="0">
                <a:solidFill>
                  <a:srgbClr val="00B050"/>
                </a:solidFill>
              </a:rPr>
              <a:t>]</a:t>
            </a:r>
          </a:p>
          <a:p>
            <a:pPr>
              <a:buNone/>
            </a:pPr>
            <a:r>
              <a:rPr lang="en-US" dirty="0" smtClean="0">
                <a:solidFill>
                  <a:srgbClr val="00B050"/>
                </a:solidFill>
              </a:rPr>
              <a:t>        public void Setup()</a:t>
            </a:r>
          </a:p>
          <a:p>
            <a:pPr>
              <a:buNone/>
            </a:pPr>
            <a:r>
              <a:rPr lang="en-US" dirty="0" smtClean="0">
                <a:solidFill>
                  <a:srgbClr val="00B050"/>
                </a:solidFill>
              </a:rPr>
              <a:t>        {</a:t>
            </a:r>
          </a:p>
          <a:p>
            <a:pPr>
              <a:buNone/>
            </a:pPr>
            <a:r>
              <a:rPr lang="en-US" dirty="0" smtClean="0">
                <a:solidFill>
                  <a:srgbClr val="00B050"/>
                </a:solidFill>
              </a:rPr>
              <a:t>            </a:t>
            </a:r>
            <a:r>
              <a:rPr lang="en-US" dirty="0" err="1" smtClean="0">
                <a:solidFill>
                  <a:srgbClr val="00B050"/>
                </a:solidFill>
              </a:rPr>
              <a:t>m_analyzer</a:t>
            </a:r>
            <a:r>
              <a:rPr lang="en-US" dirty="0" smtClean="0">
                <a:solidFill>
                  <a:srgbClr val="00B050"/>
                </a:solidFill>
              </a:rPr>
              <a:t> = new </a:t>
            </a:r>
            <a:r>
              <a:rPr lang="en-US" dirty="0" err="1" smtClean="0">
                <a:solidFill>
                  <a:srgbClr val="00B050"/>
                </a:solidFill>
              </a:rPr>
              <a:t>LogAnalyzer</a:t>
            </a:r>
            <a:r>
              <a:rPr lang="en-US" dirty="0" smtClean="0">
                <a:solidFill>
                  <a:srgbClr val="00B050"/>
                </a:solidFill>
              </a:rPr>
              <a:t>();</a:t>
            </a:r>
          </a:p>
          <a:p>
            <a:pPr>
              <a:buNone/>
            </a:pPr>
            <a:r>
              <a:rPr lang="en-US" dirty="0" smtClean="0">
                <a:solidFill>
                  <a:srgbClr val="00B050"/>
                </a:solidFill>
              </a:rPr>
              <a:t>        }</a:t>
            </a:r>
          </a:p>
          <a:p>
            <a:pPr>
              <a:buNone/>
            </a:pPr>
            <a:r>
              <a:rPr lang="en-US" dirty="0" smtClean="0"/>
              <a:t> </a:t>
            </a:r>
          </a:p>
          <a:p>
            <a:pPr>
              <a:buNone/>
            </a:pPr>
            <a:r>
              <a:rPr lang="en-US" dirty="0" smtClean="0"/>
              <a:t>        [</a:t>
            </a:r>
            <a:r>
              <a:rPr lang="en-US" dirty="0" err="1" smtClean="0"/>
              <a:t>TestMethod</a:t>
            </a:r>
            <a:r>
              <a:rPr lang="en-US" dirty="0" smtClean="0"/>
              <a:t>]</a:t>
            </a:r>
          </a:p>
          <a:p>
            <a:pPr>
              <a:buNone/>
            </a:pPr>
            <a:r>
              <a:rPr lang="en-US" dirty="0" smtClean="0"/>
              <a:t>         public void </a:t>
            </a:r>
            <a:r>
              <a:rPr lang="en-US" dirty="0" err="1" smtClean="0"/>
              <a:t>IsValidFileName_validFileLowerCased_ReturnsTrue</a:t>
            </a:r>
            <a:r>
              <a:rPr lang="en-US" dirty="0" smtClean="0"/>
              <a:t>()</a:t>
            </a:r>
          </a:p>
          <a:p>
            <a:pPr>
              <a:buNone/>
            </a:pPr>
            <a:r>
              <a:rPr lang="en-US" dirty="0" smtClean="0"/>
              <a:t>         {</a:t>
            </a:r>
          </a:p>
          <a:p>
            <a:pPr>
              <a:buNone/>
            </a:pPr>
            <a:r>
              <a:rPr lang="en-US" dirty="0" smtClean="0"/>
              <a:t>             </a:t>
            </a:r>
            <a:r>
              <a:rPr lang="en-US" dirty="0" err="1" smtClean="0"/>
              <a:t>bool</a:t>
            </a:r>
            <a:r>
              <a:rPr lang="en-US" dirty="0" smtClean="0"/>
              <a:t> result = </a:t>
            </a:r>
            <a:r>
              <a:rPr lang="en-US" dirty="0" err="1" smtClean="0"/>
              <a:t>m_analyzer.IsValidLogFileName</a:t>
            </a:r>
            <a:r>
              <a:rPr lang="en-US" dirty="0" smtClean="0"/>
              <a:t>("whatever.slf");</a:t>
            </a:r>
          </a:p>
          <a:p>
            <a:pPr>
              <a:buNone/>
            </a:pPr>
            <a:r>
              <a:rPr lang="en-US" dirty="0" smtClean="0"/>
              <a:t> </a:t>
            </a:r>
          </a:p>
          <a:p>
            <a:pPr>
              <a:buNone/>
            </a:pPr>
            <a:r>
              <a:rPr lang="en-US" dirty="0" smtClean="0"/>
              <a:t>            </a:t>
            </a:r>
            <a:r>
              <a:rPr lang="en-US" dirty="0" err="1" smtClean="0"/>
              <a:t>Assert.IsTrue</a:t>
            </a:r>
            <a:r>
              <a:rPr lang="en-US" dirty="0" smtClean="0"/>
              <a:t>(result, "filename should be valid!");</a:t>
            </a:r>
          </a:p>
          <a:p>
            <a:pPr>
              <a:buNone/>
            </a:pPr>
            <a:r>
              <a:rPr lang="en-US" dirty="0" smtClean="0"/>
              <a:t>         }</a:t>
            </a:r>
          </a:p>
          <a:p>
            <a:pPr>
              <a:buNone/>
            </a:pPr>
            <a:r>
              <a:rPr lang="en-US" dirty="0" smtClean="0"/>
              <a:t> </a:t>
            </a:r>
          </a:p>
          <a:p>
            <a:pPr>
              <a:buNone/>
            </a:pPr>
            <a:r>
              <a:rPr lang="en-US" dirty="0" smtClean="0"/>
              <a:t>        [</a:t>
            </a:r>
            <a:r>
              <a:rPr lang="en-US" dirty="0" err="1" smtClean="0"/>
              <a:t>TestMethod</a:t>
            </a:r>
            <a:r>
              <a:rPr lang="en-US" dirty="0" smtClean="0"/>
              <a:t>]</a:t>
            </a:r>
          </a:p>
          <a:p>
            <a:pPr>
              <a:buNone/>
            </a:pPr>
            <a:r>
              <a:rPr lang="en-US" dirty="0" smtClean="0"/>
              <a:t>        public void </a:t>
            </a:r>
            <a:r>
              <a:rPr lang="en-US" dirty="0" err="1" smtClean="0"/>
              <a:t>IsValidFileName_validFileUpperCased_ReturnsTrue</a:t>
            </a:r>
            <a:r>
              <a:rPr lang="en-US" dirty="0" smtClean="0"/>
              <a:t>()</a:t>
            </a:r>
          </a:p>
          <a:p>
            <a:pPr>
              <a:buNone/>
            </a:pPr>
            <a:r>
              <a:rPr lang="en-US" dirty="0" smtClean="0"/>
              <a:t>        {</a:t>
            </a:r>
          </a:p>
          <a:p>
            <a:pPr>
              <a:buNone/>
            </a:pPr>
            <a:r>
              <a:rPr lang="en-US" dirty="0" smtClean="0"/>
              <a:t>            </a:t>
            </a:r>
            <a:r>
              <a:rPr lang="en-US" dirty="0" err="1" smtClean="0"/>
              <a:t>bool</a:t>
            </a:r>
            <a:r>
              <a:rPr lang="en-US" dirty="0" smtClean="0"/>
              <a:t> result = </a:t>
            </a:r>
            <a:r>
              <a:rPr lang="en-US" dirty="0" err="1" smtClean="0"/>
              <a:t>m_analyzer.IsValidLogFileName</a:t>
            </a:r>
            <a:r>
              <a:rPr lang="en-US" dirty="0" smtClean="0"/>
              <a:t>("whatever.SLF");</a:t>
            </a:r>
          </a:p>
          <a:p>
            <a:pPr>
              <a:buNone/>
            </a:pPr>
            <a:r>
              <a:rPr lang="en-US" dirty="0" smtClean="0"/>
              <a:t> </a:t>
            </a:r>
          </a:p>
          <a:p>
            <a:pPr>
              <a:buNone/>
            </a:pPr>
            <a:r>
              <a:rPr lang="en-US" dirty="0" smtClean="0"/>
              <a:t>            </a:t>
            </a:r>
            <a:r>
              <a:rPr lang="en-US" dirty="0" err="1" smtClean="0"/>
              <a:t>Assert.IsTrue</a:t>
            </a:r>
            <a:r>
              <a:rPr lang="en-US" dirty="0" smtClean="0"/>
              <a:t>(result, "filename should be valid!");</a:t>
            </a:r>
          </a:p>
          <a:p>
            <a:pPr>
              <a:buNone/>
            </a:pPr>
            <a:r>
              <a:rPr lang="en-US" dirty="0" smtClean="0"/>
              <a:t>        }</a:t>
            </a:r>
          </a:p>
          <a:p>
            <a:pPr>
              <a:buNone/>
            </a:pPr>
            <a:r>
              <a:rPr lang="en-US" dirty="0" smtClean="0"/>
              <a:t> </a:t>
            </a:r>
          </a:p>
          <a:p>
            <a:pPr>
              <a:buNone/>
            </a:pPr>
            <a:r>
              <a:rPr lang="en-US" dirty="0" smtClean="0">
                <a:solidFill>
                  <a:srgbClr val="00B050"/>
                </a:solidFill>
              </a:rPr>
              <a:t>        [</a:t>
            </a:r>
            <a:r>
              <a:rPr lang="en-US" dirty="0" err="1" smtClean="0">
                <a:solidFill>
                  <a:srgbClr val="00B050"/>
                </a:solidFill>
              </a:rPr>
              <a:t>TestCleanup</a:t>
            </a:r>
            <a:r>
              <a:rPr lang="en-US" dirty="0" smtClean="0">
                <a:solidFill>
                  <a:srgbClr val="00B050"/>
                </a:solidFill>
              </a:rPr>
              <a:t>]</a:t>
            </a:r>
          </a:p>
          <a:p>
            <a:pPr>
              <a:buNone/>
            </a:pPr>
            <a:r>
              <a:rPr lang="en-US" dirty="0" smtClean="0">
                <a:solidFill>
                  <a:srgbClr val="00B050"/>
                </a:solidFill>
              </a:rPr>
              <a:t>         public void </a:t>
            </a:r>
            <a:r>
              <a:rPr lang="en-US" dirty="0" err="1" smtClean="0">
                <a:solidFill>
                  <a:srgbClr val="00B050"/>
                </a:solidFill>
              </a:rPr>
              <a:t>TearDown</a:t>
            </a:r>
            <a:r>
              <a:rPr lang="en-US" dirty="0" smtClean="0">
                <a:solidFill>
                  <a:srgbClr val="00B050"/>
                </a:solidFill>
              </a:rPr>
              <a:t>()</a:t>
            </a:r>
          </a:p>
          <a:p>
            <a:pPr>
              <a:buNone/>
            </a:pPr>
            <a:r>
              <a:rPr lang="en-US" dirty="0" smtClean="0">
                <a:solidFill>
                  <a:srgbClr val="00B050"/>
                </a:solidFill>
              </a:rPr>
              <a:t>         {</a:t>
            </a:r>
          </a:p>
          <a:p>
            <a:pPr>
              <a:buNone/>
            </a:pPr>
            <a:r>
              <a:rPr lang="en-US" dirty="0" smtClean="0">
                <a:solidFill>
                  <a:srgbClr val="00B050"/>
                </a:solidFill>
              </a:rPr>
              <a:t>            </a:t>
            </a:r>
            <a:r>
              <a:rPr lang="en-US" dirty="0" err="1" smtClean="0">
                <a:solidFill>
                  <a:srgbClr val="00B050"/>
                </a:solidFill>
              </a:rPr>
              <a:t>m_analyzer</a:t>
            </a:r>
            <a:r>
              <a:rPr lang="en-US" dirty="0" smtClean="0">
                <a:solidFill>
                  <a:srgbClr val="00B050"/>
                </a:solidFill>
              </a:rPr>
              <a:t> = null;</a:t>
            </a:r>
          </a:p>
          <a:p>
            <a:pPr>
              <a:buNone/>
            </a:pPr>
            <a:r>
              <a:rPr lang="en-US" dirty="0" smtClean="0">
                <a:solidFill>
                  <a:srgbClr val="00B050"/>
                </a:solidFill>
              </a:rPr>
              <a:t>         }</a:t>
            </a:r>
          </a:p>
          <a:p>
            <a:pPr>
              <a:buNone/>
            </a:pPr>
            <a:r>
              <a:rPr lang="en-US" dirty="0" smtClean="0"/>
              <a:t> </a:t>
            </a:r>
          </a:p>
          <a:p>
            <a:pPr>
              <a:buNone/>
            </a:pPr>
            <a:r>
              <a:rPr lang="en-US" dirty="0" smtClean="0"/>
              <a:t>    }</a:t>
            </a:r>
          </a:p>
          <a:p>
            <a:pPr>
              <a:buNone/>
            </a:pPr>
            <a:r>
              <a:rPr lang="en-US" dirty="0" smtClean="0"/>
              <a:t>}</a:t>
            </a:r>
          </a:p>
          <a:p>
            <a:pPr>
              <a:buNone/>
            </a:pPr>
            <a:endParaRPr lang="en-US" dirty="0"/>
          </a:p>
          <a:p>
            <a:pPr>
              <a:buNone/>
            </a:pPr>
            <a:endParaRPr lang="en-US" dirty="0" smtClean="0"/>
          </a:p>
          <a:p>
            <a:r>
              <a:rPr lang="en-US" sz="4800" dirty="0"/>
              <a:t>You can think of the setup and teardown methods as:</a:t>
            </a:r>
          </a:p>
          <a:p>
            <a:pPr lvl="2"/>
            <a:r>
              <a:rPr lang="en-US" sz="4000" dirty="0"/>
              <a:t>constructors and destructors for the tests in your class. </a:t>
            </a:r>
          </a:p>
          <a:p>
            <a:endParaRPr lang="en-US" sz="4800" dirty="0"/>
          </a:p>
          <a:p>
            <a:r>
              <a:rPr lang="en-US" sz="4800" dirty="0"/>
              <a:t>You can only have one of each in any test class, and each one will be performed once for each  test in your class. </a:t>
            </a:r>
          </a:p>
        </p:txBody>
      </p:sp>
      <p:pic>
        <p:nvPicPr>
          <p:cNvPr id="4" name="Picture 3"/>
          <p:cNvPicPr/>
          <p:nvPr/>
        </p:nvPicPr>
        <p:blipFill>
          <a:blip r:embed="rId2" cstate="print"/>
          <a:srcRect/>
          <a:stretch>
            <a:fillRect/>
          </a:stretch>
        </p:blipFill>
        <p:spPr bwMode="auto">
          <a:xfrm>
            <a:off x="7162800" y="1981200"/>
            <a:ext cx="3200400" cy="4614862"/>
          </a:xfrm>
          <a:prstGeom prst="rect">
            <a:avLst/>
          </a:prstGeom>
          <a:noFill/>
          <a:ln w="9525">
            <a:noFill/>
            <a:miter lim="800000"/>
            <a:headEnd/>
            <a:tailEnd/>
          </a:ln>
        </p:spPr>
      </p:pic>
    </p:spTree>
    <p:extLst>
      <p:ext uri="{BB962C8B-B14F-4D97-AF65-F5344CB8AC3E}">
        <p14:creationId xmlns:p14="http://schemas.microsoft.com/office/powerpoint/2010/main" val="3097209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ArgumentException</a:t>
            </a:r>
            <a:endParaRPr lang="en-US" sz="3200" dirty="0"/>
          </a:p>
        </p:txBody>
      </p:sp>
      <p:sp>
        <p:nvSpPr>
          <p:cNvPr id="3" name="Content Placeholder 2"/>
          <p:cNvSpPr>
            <a:spLocks noGrp="1"/>
          </p:cNvSpPr>
          <p:nvPr>
            <p:ph idx="1"/>
          </p:nvPr>
        </p:nvSpPr>
        <p:spPr/>
        <p:txBody>
          <a:bodyPr>
            <a:normAutofit fontScale="55000" lnSpcReduction="20000"/>
          </a:bodyPr>
          <a:lstStyle/>
          <a:p>
            <a:pPr lvl="0"/>
            <a:r>
              <a:rPr lang="en-US" dirty="0" smtClean="0"/>
              <a:t>One common testing scenario is making sure that the correct exception is thrown from the tested method when it should be.</a:t>
            </a:r>
          </a:p>
          <a:p>
            <a:pPr lvl="0"/>
            <a:endParaRPr lang="en-US" dirty="0" smtClean="0"/>
          </a:p>
          <a:p>
            <a:pPr lvl="0"/>
            <a:endParaRPr lang="en-US" dirty="0" smtClean="0"/>
          </a:p>
          <a:p>
            <a:pPr lvl="0"/>
            <a:r>
              <a:rPr lang="en-US" dirty="0" smtClean="0"/>
              <a:t>Let’s assume that our method should throw an </a:t>
            </a:r>
            <a:r>
              <a:rPr lang="en-US" dirty="0" err="1" smtClean="0"/>
              <a:t>ArgumentException</a:t>
            </a:r>
            <a:r>
              <a:rPr lang="en-US" dirty="0" smtClean="0"/>
              <a:t> when we send in an empty filename. </a:t>
            </a:r>
            <a:endParaRPr lang="en-US" dirty="0"/>
          </a:p>
          <a:p>
            <a:pPr lvl="0"/>
            <a:endParaRPr lang="en-US" dirty="0" smtClean="0"/>
          </a:p>
          <a:p>
            <a:pPr lvl="1">
              <a:buNone/>
            </a:pPr>
            <a:r>
              <a:rPr lang="en-US" sz="2500" dirty="0"/>
              <a:t>public </a:t>
            </a:r>
            <a:r>
              <a:rPr lang="en-US" sz="2500" dirty="0" err="1"/>
              <a:t>bool</a:t>
            </a:r>
            <a:r>
              <a:rPr lang="en-US" sz="2500" dirty="0"/>
              <a:t> </a:t>
            </a:r>
            <a:r>
              <a:rPr lang="en-US" sz="2500" dirty="0" err="1"/>
              <a:t>IsValidLogFileName</a:t>
            </a:r>
            <a:r>
              <a:rPr lang="en-US" sz="2500" dirty="0"/>
              <a:t>(string </a:t>
            </a:r>
            <a:r>
              <a:rPr lang="en-US" sz="2500" dirty="0" err="1"/>
              <a:t>fileName</a:t>
            </a:r>
            <a:r>
              <a:rPr lang="en-US" sz="2500" dirty="0"/>
              <a:t>)</a:t>
            </a:r>
          </a:p>
          <a:p>
            <a:pPr lvl="1">
              <a:buNone/>
            </a:pPr>
            <a:r>
              <a:rPr lang="en-US" sz="2500" dirty="0"/>
              <a:t>        {</a:t>
            </a:r>
          </a:p>
          <a:p>
            <a:pPr lvl="1">
              <a:buNone/>
            </a:pPr>
            <a:r>
              <a:rPr lang="en-US" sz="2500" dirty="0"/>
              <a:t>            if (</a:t>
            </a:r>
            <a:r>
              <a:rPr lang="en-US" sz="2500" dirty="0" err="1"/>
              <a:t>String.IsNullOrEmpty</a:t>
            </a:r>
            <a:r>
              <a:rPr lang="en-US" sz="2500" dirty="0"/>
              <a:t>(</a:t>
            </a:r>
            <a:r>
              <a:rPr lang="en-US" sz="2500" dirty="0" err="1"/>
              <a:t>fileName</a:t>
            </a:r>
            <a:r>
              <a:rPr lang="en-US" sz="2500" dirty="0"/>
              <a:t>))</a:t>
            </a:r>
          </a:p>
          <a:p>
            <a:pPr lvl="1">
              <a:buNone/>
            </a:pPr>
            <a:r>
              <a:rPr lang="en-US" sz="2500" dirty="0"/>
              <a:t>            {</a:t>
            </a:r>
          </a:p>
          <a:p>
            <a:pPr lvl="1">
              <a:buNone/>
            </a:pPr>
            <a:r>
              <a:rPr lang="en-US" sz="2500" dirty="0"/>
              <a:t>                throw new </a:t>
            </a:r>
            <a:r>
              <a:rPr lang="en-US" sz="2500" dirty="0" err="1"/>
              <a:t>ArgumentException</a:t>
            </a:r>
            <a:r>
              <a:rPr lang="en-US" sz="2500" dirty="0"/>
              <a:t>("No filename provided!");</a:t>
            </a:r>
          </a:p>
          <a:p>
            <a:pPr lvl="1">
              <a:buNone/>
            </a:pPr>
            <a:r>
              <a:rPr lang="en-US" sz="2500" dirty="0"/>
              <a:t>            }</a:t>
            </a:r>
          </a:p>
          <a:p>
            <a:pPr lvl="1">
              <a:buNone/>
            </a:pPr>
            <a:r>
              <a:rPr lang="en-US" sz="2500" dirty="0"/>
              <a:t>            if (!</a:t>
            </a:r>
            <a:r>
              <a:rPr lang="en-US" sz="2500" dirty="0" err="1"/>
              <a:t>fileName.ToLower</a:t>
            </a:r>
            <a:r>
              <a:rPr lang="en-US" sz="2500" dirty="0"/>
              <a:t>().</a:t>
            </a:r>
            <a:r>
              <a:rPr lang="en-US" sz="2500" dirty="0" err="1"/>
              <a:t>EndsWith</a:t>
            </a:r>
            <a:r>
              <a:rPr lang="en-US" sz="2500" dirty="0"/>
              <a:t>(".</a:t>
            </a:r>
            <a:r>
              <a:rPr lang="en-US" sz="2500" dirty="0" err="1"/>
              <a:t>slf</a:t>
            </a:r>
            <a:r>
              <a:rPr lang="en-US" sz="2500" dirty="0"/>
              <a:t>"))</a:t>
            </a:r>
          </a:p>
          <a:p>
            <a:pPr lvl="1">
              <a:buNone/>
            </a:pPr>
            <a:r>
              <a:rPr lang="en-US" sz="2500" dirty="0"/>
              <a:t>            {</a:t>
            </a:r>
          </a:p>
          <a:p>
            <a:pPr lvl="1">
              <a:buNone/>
            </a:pPr>
            <a:r>
              <a:rPr lang="en-US" sz="2500" dirty="0"/>
              <a:t>                return false;</a:t>
            </a:r>
          </a:p>
          <a:p>
            <a:pPr lvl="1">
              <a:buNone/>
            </a:pPr>
            <a:r>
              <a:rPr lang="en-US" sz="2500" dirty="0"/>
              <a:t>            }</a:t>
            </a:r>
          </a:p>
          <a:p>
            <a:pPr lvl="1">
              <a:buNone/>
            </a:pPr>
            <a:r>
              <a:rPr lang="en-US" sz="2500" dirty="0"/>
              <a:t>            return true;</a:t>
            </a:r>
          </a:p>
          <a:p>
            <a:pPr lvl="1">
              <a:buNone/>
            </a:pPr>
            <a:r>
              <a:rPr lang="en-US" sz="2500" dirty="0"/>
              <a:t>        }</a:t>
            </a:r>
          </a:p>
          <a:p>
            <a:pPr>
              <a:buNone/>
            </a:pPr>
            <a:endParaRPr lang="en-US" dirty="0" smtClean="0"/>
          </a:p>
        </p:txBody>
      </p:sp>
    </p:spTree>
    <p:extLst>
      <p:ext uri="{BB962C8B-B14F-4D97-AF65-F5344CB8AC3E}">
        <p14:creationId xmlns:p14="http://schemas.microsoft.com/office/powerpoint/2010/main" val="1591484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ArgumentException</a:t>
            </a:r>
            <a:endParaRPr lang="en-US" sz="3200" dirty="0"/>
          </a:p>
        </p:txBody>
      </p:sp>
      <p:sp>
        <p:nvSpPr>
          <p:cNvPr id="3" name="Content Placeholder 2"/>
          <p:cNvSpPr>
            <a:spLocks noGrp="1"/>
          </p:cNvSpPr>
          <p:nvPr>
            <p:ph idx="1"/>
          </p:nvPr>
        </p:nvSpPr>
        <p:spPr/>
        <p:txBody>
          <a:bodyPr>
            <a:normAutofit/>
          </a:bodyPr>
          <a:lstStyle/>
          <a:p>
            <a:r>
              <a:rPr lang="en-US" sz="2000" dirty="0"/>
              <a:t>There’s a special attribute in </a:t>
            </a:r>
            <a:r>
              <a:rPr lang="en-US" sz="2000" dirty="0" err="1"/>
              <a:t>NUnit</a:t>
            </a:r>
            <a:r>
              <a:rPr lang="en-US" sz="2000" dirty="0"/>
              <a:t> that helps us test exceptions and that is </a:t>
            </a:r>
            <a:r>
              <a:rPr lang="en-US" sz="1600" dirty="0"/>
              <a:t>the [</a:t>
            </a:r>
            <a:r>
              <a:rPr lang="en-US" sz="1600" dirty="0" err="1"/>
              <a:t>ExpectedException</a:t>
            </a:r>
            <a:r>
              <a:rPr lang="en-US" sz="1600" dirty="0"/>
              <a:t>] attribute. </a:t>
            </a:r>
          </a:p>
          <a:p>
            <a:endParaRPr lang="en-US" sz="1600" dirty="0"/>
          </a:p>
          <a:p>
            <a:r>
              <a:rPr lang="en-US" sz="1600" dirty="0"/>
              <a:t>Here’s what a test that checks for the appearance of an exception might look like:</a:t>
            </a:r>
          </a:p>
          <a:p>
            <a:pPr lvl="1">
              <a:buNone/>
            </a:pPr>
            <a:endParaRPr lang="en-US" sz="1200" dirty="0"/>
          </a:p>
          <a:p>
            <a:pPr lvl="1">
              <a:buNone/>
            </a:pPr>
            <a:endParaRPr lang="en-US" sz="1200" dirty="0"/>
          </a:p>
          <a:p>
            <a:pPr lvl="1">
              <a:buNone/>
            </a:pPr>
            <a:r>
              <a:rPr lang="en-US" sz="1200" dirty="0"/>
              <a:t>[</a:t>
            </a:r>
            <a:r>
              <a:rPr lang="en-US" sz="1200" dirty="0" err="1"/>
              <a:t>TestMethod</a:t>
            </a:r>
            <a:r>
              <a:rPr lang="en-US" sz="1200" dirty="0"/>
              <a:t>]</a:t>
            </a:r>
          </a:p>
          <a:p>
            <a:pPr lvl="1">
              <a:buNone/>
            </a:pPr>
            <a:r>
              <a:rPr lang="en-US" sz="1200" dirty="0"/>
              <a:t>[</a:t>
            </a:r>
            <a:r>
              <a:rPr lang="en-US" sz="1200" dirty="0" err="1"/>
              <a:t>ExpectedException</a:t>
            </a:r>
            <a:r>
              <a:rPr lang="en-US" sz="1200" dirty="0"/>
              <a:t>(</a:t>
            </a:r>
            <a:r>
              <a:rPr lang="en-US" sz="1200" dirty="0" err="1"/>
              <a:t>typeof</a:t>
            </a:r>
            <a:r>
              <a:rPr lang="en-US" sz="1200" dirty="0"/>
              <a:t>(</a:t>
            </a:r>
            <a:r>
              <a:rPr lang="en-US" sz="1200" dirty="0" err="1"/>
              <a:t>ArgumentException</a:t>
            </a:r>
            <a:r>
              <a:rPr lang="en-US" sz="1200" dirty="0"/>
              <a:t>))]</a:t>
            </a:r>
          </a:p>
          <a:p>
            <a:pPr lvl="1">
              <a:buNone/>
            </a:pPr>
            <a:r>
              <a:rPr lang="en-US" sz="1200" dirty="0"/>
              <a:t>        public void </a:t>
            </a:r>
            <a:r>
              <a:rPr lang="en-US" sz="1200" dirty="0" err="1"/>
              <a:t>IsValidFileName_EmptyFileName_ThrowsException</a:t>
            </a:r>
            <a:r>
              <a:rPr lang="en-US" sz="1200" dirty="0"/>
              <a:t>()</a:t>
            </a:r>
          </a:p>
          <a:p>
            <a:pPr lvl="1">
              <a:buNone/>
            </a:pPr>
            <a:r>
              <a:rPr lang="en-US" sz="1200" dirty="0"/>
              <a:t>        {</a:t>
            </a:r>
          </a:p>
          <a:p>
            <a:pPr lvl="1">
              <a:buNone/>
            </a:pPr>
            <a:r>
              <a:rPr lang="en-US" sz="1200" dirty="0"/>
              <a:t>            </a:t>
            </a:r>
            <a:r>
              <a:rPr lang="en-US" sz="1200" dirty="0" err="1"/>
              <a:t>m_analyzer.IsValidLogFileName</a:t>
            </a:r>
            <a:r>
              <a:rPr lang="en-US" sz="1200" dirty="0"/>
              <a:t>(</a:t>
            </a:r>
            <a:r>
              <a:rPr lang="en-US" sz="1200" dirty="0" err="1"/>
              <a:t>string.Empty</a:t>
            </a:r>
            <a:r>
              <a:rPr lang="en-US" sz="1200" dirty="0"/>
              <a:t>);</a:t>
            </a:r>
          </a:p>
          <a:p>
            <a:pPr lvl="1">
              <a:buNone/>
            </a:pPr>
            <a:r>
              <a:rPr lang="en-US" sz="1200" dirty="0"/>
              <a:t>        }</a:t>
            </a:r>
          </a:p>
          <a:p>
            <a:endParaRPr lang="en-US" dirty="0"/>
          </a:p>
        </p:txBody>
      </p:sp>
    </p:spTree>
    <p:extLst>
      <p:ext uri="{BB962C8B-B14F-4D97-AF65-F5344CB8AC3E}">
        <p14:creationId xmlns:p14="http://schemas.microsoft.com/office/powerpoint/2010/main" val="4243857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Ignoring tests</a:t>
            </a:r>
          </a:p>
        </p:txBody>
      </p:sp>
      <p:sp>
        <p:nvSpPr>
          <p:cNvPr id="3" name="Content Placeholder 2"/>
          <p:cNvSpPr>
            <a:spLocks noGrp="1"/>
          </p:cNvSpPr>
          <p:nvPr>
            <p:ph idx="1"/>
          </p:nvPr>
        </p:nvSpPr>
        <p:spPr/>
        <p:txBody>
          <a:bodyPr>
            <a:normAutofit/>
          </a:bodyPr>
          <a:lstStyle/>
          <a:p>
            <a:r>
              <a:rPr lang="en-US" sz="2000" dirty="0"/>
              <a:t>Sometimes you’ll have tests that are broken. </a:t>
            </a:r>
          </a:p>
          <a:p>
            <a:endParaRPr lang="en-US" sz="2000" dirty="0"/>
          </a:p>
          <a:p>
            <a:r>
              <a:rPr lang="en-US" sz="2000" dirty="0"/>
              <a:t>In those rare cases (and they should be rare! ), you can put an [Ignore] attribute on tests that are broken because of a problem in </a:t>
            </a:r>
            <a:r>
              <a:rPr lang="en-US" sz="2000" dirty="0">
                <a:solidFill>
                  <a:srgbClr val="FF0000"/>
                </a:solidFill>
              </a:rPr>
              <a:t>the test</a:t>
            </a:r>
            <a:r>
              <a:rPr lang="en-US" sz="2000" dirty="0"/>
              <a:t>, not in the code.</a:t>
            </a:r>
          </a:p>
          <a:p>
            <a:endParaRPr lang="en-US" dirty="0" smtClean="0"/>
          </a:p>
          <a:p>
            <a:pPr lvl="2">
              <a:buNone/>
            </a:pPr>
            <a:r>
              <a:rPr lang="en-US" sz="1800" dirty="0"/>
              <a:t>[Test]</a:t>
            </a:r>
          </a:p>
          <a:p>
            <a:pPr lvl="2">
              <a:buNone/>
            </a:pPr>
            <a:r>
              <a:rPr lang="en-US" sz="1800" dirty="0">
                <a:solidFill>
                  <a:srgbClr val="00B050"/>
                </a:solidFill>
              </a:rPr>
              <a:t>[Ignore("there is a problem with this test")] </a:t>
            </a:r>
          </a:p>
          <a:p>
            <a:pPr lvl="2">
              <a:buNone/>
            </a:pPr>
            <a:r>
              <a:rPr lang="en-US" sz="1800" dirty="0"/>
              <a:t>public void </a:t>
            </a:r>
            <a:r>
              <a:rPr lang="en-US" sz="1800" dirty="0" err="1"/>
              <a:t>IsValidFileName_ValidFile_ReturnsTrue</a:t>
            </a:r>
            <a:r>
              <a:rPr lang="en-US" sz="1800" dirty="0"/>
              <a:t>() </a:t>
            </a:r>
          </a:p>
          <a:p>
            <a:pPr lvl="2">
              <a:buNone/>
            </a:pPr>
            <a:r>
              <a:rPr lang="en-US" sz="1800" dirty="0"/>
              <a:t>{ </a:t>
            </a:r>
          </a:p>
          <a:p>
            <a:pPr lvl="2">
              <a:buNone/>
            </a:pPr>
            <a:r>
              <a:rPr lang="en-US" sz="1800" dirty="0"/>
              <a:t>       /// ...  </a:t>
            </a:r>
          </a:p>
          <a:p>
            <a:pPr lvl="2">
              <a:buNone/>
            </a:pPr>
            <a:r>
              <a:rPr lang="en-US" sz="1800" dirty="0"/>
              <a:t>}</a:t>
            </a:r>
          </a:p>
        </p:txBody>
      </p:sp>
    </p:spTree>
    <p:extLst>
      <p:ext uri="{BB962C8B-B14F-4D97-AF65-F5344CB8AC3E}">
        <p14:creationId xmlns:p14="http://schemas.microsoft.com/office/powerpoint/2010/main" val="366735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Ignoring tests</a:t>
            </a:r>
          </a:p>
        </p:txBody>
      </p:sp>
      <p:sp>
        <p:nvSpPr>
          <p:cNvPr id="3" name="Content Placeholder 2"/>
          <p:cNvSpPr>
            <a:spLocks noGrp="1"/>
          </p:cNvSpPr>
          <p:nvPr>
            <p:ph idx="1"/>
          </p:nvPr>
        </p:nvSpPr>
        <p:spPr/>
        <p:txBody>
          <a:bodyPr>
            <a:normAutofit/>
          </a:bodyPr>
          <a:lstStyle/>
          <a:p>
            <a:r>
              <a:rPr lang="en-US" sz="2000" dirty="0"/>
              <a:t>In </a:t>
            </a:r>
            <a:r>
              <a:rPr lang="en-US" sz="2000" dirty="0" err="1"/>
              <a:t>NUnit</a:t>
            </a:r>
            <a:r>
              <a:rPr lang="en-US" sz="2000" dirty="0"/>
              <a:t>, an ignored test is marked in yellow (the middle test), and the reason for not running the test is listed under the Tests Not Run tab on the right.</a:t>
            </a:r>
          </a:p>
        </p:txBody>
      </p:sp>
      <p:pic>
        <p:nvPicPr>
          <p:cNvPr id="3074" name="Picture 2"/>
          <p:cNvPicPr>
            <a:picLocks noChangeAspect="1" noChangeArrowheads="1"/>
          </p:cNvPicPr>
          <p:nvPr/>
        </p:nvPicPr>
        <p:blipFill>
          <a:blip r:embed="rId2" cstate="print"/>
          <a:srcRect/>
          <a:stretch>
            <a:fillRect/>
          </a:stretch>
        </p:blipFill>
        <p:spPr bwMode="auto">
          <a:xfrm>
            <a:off x="2286001" y="3352800"/>
            <a:ext cx="7153275" cy="2305050"/>
          </a:xfrm>
          <a:prstGeom prst="rect">
            <a:avLst/>
          </a:prstGeom>
          <a:noFill/>
          <a:ln w="9525">
            <a:noFill/>
            <a:miter lim="800000"/>
            <a:headEnd/>
            <a:tailEnd/>
          </a:ln>
        </p:spPr>
      </p:pic>
    </p:spTree>
    <p:extLst>
      <p:ext uri="{BB962C8B-B14F-4D97-AF65-F5344CB8AC3E}">
        <p14:creationId xmlns:p14="http://schemas.microsoft.com/office/powerpoint/2010/main" val="2026683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Unit Testing from within Visual Studio 2010</a:t>
            </a:r>
          </a:p>
        </p:txBody>
      </p:sp>
      <p:sp>
        <p:nvSpPr>
          <p:cNvPr id="3" name="Content Placeholder 2"/>
          <p:cNvSpPr>
            <a:spLocks noGrp="1"/>
          </p:cNvSpPr>
          <p:nvPr>
            <p:ph idx="1"/>
          </p:nvPr>
        </p:nvSpPr>
        <p:spPr/>
        <p:txBody>
          <a:bodyPr>
            <a:normAutofit/>
          </a:bodyPr>
          <a:lstStyle/>
          <a:p>
            <a:r>
              <a:rPr lang="en-CA" sz="1800" dirty="0"/>
              <a:t>With the latest release of Visual Studio Test System (VSTS) comes a full suite of functionality for Visual Studio Team Test (TT). </a:t>
            </a:r>
            <a:r>
              <a:rPr lang="en-CA" sz="1400" dirty="0">
                <a:solidFill>
                  <a:srgbClr val="FF0000"/>
                </a:solidFill>
              </a:rPr>
              <a:t>[See the third reference in the last slide].</a:t>
            </a:r>
          </a:p>
          <a:p>
            <a:endParaRPr lang="en-CA" sz="1800" dirty="0"/>
          </a:p>
          <a:p>
            <a:r>
              <a:rPr lang="en-CA" sz="1800" dirty="0"/>
              <a:t>Team Test is a Visual Studio integrated unit-testing framework that enables: </a:t>
            </a:r>
          </a:p>
          <a:p>
            <a:pPr lvl="2"/>
            <a:endParaRPr lang="en-CA" sz="900" dirty="0"/>
          </a:p>
          <a:p>
            <a:pPr lvl="2"/>
            <a:r>
              <a:rPr lang="en-CA" sz="1600" dirty="0"/>
              <a:t>Code generation of test method stubs.</a:t>
            </a:r>
          </a:p>
          <a:p>
            <a:pPr lvl="2"/>
            <a:r>
              <a:rPr lang="en-CA" sz="1600" dirty="0"/>
              <a:t>Running tests within the IDE.</a:t>
            </a:r>
          </a:p>
          <a:p>
            <a:pPr lvl="2"/>
            <a:r>
              <a:rPr lang="en-CA" sz="1600" dirty="0"/>
              <a:t>Incorporation of test data loaded from a database.</a:t>
            </a:r>
          </a:p>
          <a:p>
            <a:pPr lvl="2"/>
            <a:r>
              <a:rPr lang="en-CA" sz="1600" dirty="0"/>
              <a:t>Code coverage analysis once the tests have run.</a:t>
            </a:r>
          </a:p>
          <a:p>
            <a:endParaRPr lang="en-CA" sz="2400" dirty="0"/>
          </a:p>
          <a:p>
            <a:r>
              <a:rPr lang="en-CA" sz="1800" dirty="0"/>
              <a:t>Now that we know the structure and format of tests in C# and the way they are run by </a:t>
            </a:r>
            <a:r>
              <a:rPr lang="en-CA" sz="1800" dirty="0" err="1"/>
              <a:t>NUnit</a:t>
            </a:r>
            <a:r>
              <a:rPr lang="en-CA" sz="1800" dirty="0"/>
              <a:t> it is easy to understand how Unit Testing works in VS 2010. </a:t>
            </a:r>
          </a:p>
        </p:txBody>
      </p:sp>
    </p:spTree>
    <p:extLst>
      <p:ext uri="{BB962C8B-B14F-4D97-AF65-F5344CB8AC3E}">
        <p14:creationId xmlns:p14="http://schemas.microsoft.com/office/powerpoint/2010/main" val="963466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Visual Studio 2010 (Much easier than </a:t>
            </a:r>
            <a:r>
              <a:rPr lang="en-US" sz="2400" dirty="0" err="1"/>
              <a:t>NUnit</a:t>
            </a:r>
            <a:r>
              <a:rPr lang="en-US" sz="2400" dirty="0"/>
              <a:t>) </a:t>
            </a:r>
            <a:br>
              <a:rPr lang="en-US" sz="2400" dirty="0"/>
            </a:br>
            <a:r>
              <a:rPr lang="en-US" sz="2400" dirty="0"/>
              <a:t/>
            </a:r>
            <a:br>
              <a:rPr lang="en-US" sz="2400" dirty="0"/>
            </a:br>
            <a:r>
              <a:rPr lang="en-US" sz="2400" dirty="0"/>
              <a:t>Let’s write a test code for the following Solution.</a:t>
            </a:r>
          </a:p>
        </p:txBody>
      </p:sp>
      <p:sp>
        <p:nvSpPr>
          <p:cNvPr id="3" name="Content Placeholder 2"/>
          <p:cNvSpPr>
            <a:spLocks noGrp="1"/>
          </p:cNvSpPr>
          <p:nvPr>
            <p:ph idx="1"/>
          </p:nvPr>
        </p:nvSpPr>
        <p:spPr>
          <a:xfrm>
            <a:off x="1981200" y="1600201"/>
            <a:ext cx="8229600" cy="4800600"/>
          </a:xfrm>
        </p:spPr>
        <p:txBody>
          <a:bodyPr>
            <a:normAutofit/>
          </a:bodyPr>
          <a:lstStyle/>
          <a:p>
            <a:r>
              <a:rPr lang="en-US" sz="2000" dirty="0"/>
              <a:t>First add a new class to your project (Right click on the project name select Add and the select Class </a:t>
            </a:r>
          </a:p>
          <a:p>
            <a:r>
              <a:rPr lang="en-US" sz="2000" dirty="0"/>
              <a:t>Now put the following two methods in it.</a:t>
            </a:r>
          </a:p>
        </p:txBody>
      </p:sp>
      <p:pic>
        <p:nvPicPr>
          <p:cNvPr id="3074" name="Picture 2"/>
          <p:cNvPicPr>
            <a:picLocks noChangeAspect="1" noChangeArrowheads="1"/>
          </p:cNvPicPr>
          <p:nvPr/>
        </p:nvPicPr>
        <p:blipFill>
          <a:blip r:embed="rId2" cstate="print"/>
          <a:srcRect/>
          <a:stretch>
            <a:fillRect/>
          </a:stretch>
        </p:blipFill>
        <p:spPr bwMode="auto">
          <a:xfrm>
            <a:off x="2438400" y="2895600"/>
            <a:ext cx="7315200" cy="3810000"/>
          </a:xfrm>
          <a:prstGeom prst="rect">
            <a:avLst/>
          </a:prstGeom>
          <a:noFill/>
          <a:ln w="9525">
            <a:noFill/>
            <a:miter lim="800000"/>
            <a:headEnd/>
            <a:tailEnd/>
          </a:ln>
        </p:spPr>
      </p:pic>
      <p:sp>
        <p:nvSpPr>
          <p:cNvPr id="4" name="Rectangle 3"/>
          <p:cNvSpPr/>
          <p:nvPr/>
        </p:nvSpPr>
        <p:spPr>
          <a:xfrm>
            <a:off x="3505200" y="5029200"/>
            <a:ext cx="2438400" cy="1295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flipH="1">
            <a:off x="5181600" y="2667000"/>
            <a:ext cx="152400" cy="2362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88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Right click inside the scope of the function that you want to be tested and … </a:t>
            </a: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600200" y="1447800"/>
            <a:ext cx="8915400" cy="5162550"/>
          </a:xfrm>
          <a:prstGeom prst="rect">
            <a:avLst/>
          </a:prstGeom>
          <a:noFill/>
          <a:ln w="9525">
            <a:noFill/>
            <a:miter lim="800000"/>
            <a:headEnd/>
            <a:tailEnd/>
          </a:ln>
        </p:spPr>
      </p:pic>
      <p:sp>
        <p:nvSpPr>
          <p:cNvPr id="4" name="Oval 3"/>
          <p:cNvSpPr/>
          <p:nvPr/>
        </p:nvSpPr>
        <p:spPr>
          <a:xfrm>
            <a:off x="4191000" y="1752600"/>
            <a:ext cx="40386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1306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r>
              <a:rPr lang="en-US" sz="2400" dirty="0"/>
              <a:t>A unit test:</a:t>
            </a:r>
          </a:p>
          <a:p>
            <a:pPr lvl="1"/>
            <a:r>
              <a:rPr lang="en-US" sz="2000" dirty="0"/>
              <a:t> is a piece of a code (usually a method) that invokes another piece of code.</a:t>
            </a:r>
          </a:p>
          <a:p>
            <a:pPr lvl="1"/>
            <a:r>
              <a:rPr lang="en-US" sz="2000" dirty="0"/>
              <a:t>checks the correctness of some assumptions afterward. </a:t>
            </a:r>
          </a:p>
          <a:p>
            <a:pPr lvl="1"/>
            <a:r>
              <a:rPr lang="en-US" sz="2000" dirty="0"/>
              <a:t>if the assumptions turn out to be wrong, the unit test has failed. </a:t>
            </a:r>
          </a:p>
          <a:p>
            <a:endParaRPr lang="en-US" sz="2400" dirty="0"/>
          </a:p>
          <a:p>
            <a:r>
              <a:rPr lang="en-US" sz="2400" dirty="0"/>
              <a:t>A “unit” is a method or function.</a:t>
            </a:r>
          </a:p>
        </p:txBody>
      </p:sp>
    </p:spTree>
    <p:extLst>
      <p:ext uri="{BB962C8B-B14F-4D97-AF65-F5344CB8AC3E}">
        <p14:creationId xmlns:p14="http://schemas.microsoft.com/office/powerpoint/2010/main" val="35023636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0" y="152401"/>
            <a:ext cx="9144000" cy="6391275"/>
          </a:xfrm>
          <a:prstGeom prst="rect">
            <a:avLst/>
          </a:prstGeom>
          <a:noFill/>
          <a:ln w="9525">
            <a:noFill/>
            <a:miter lim="800000"/>
            <a:headEnd/>
            <a:tailEnd/>
          </a:ln>
        </p:spPr>
      </p:pic>
      <p:sp>
        <p:nvSpPr>
          <p:cNvPr id="4" name="Oval 3"/>
          <p:cNvSpPr/>
          <p:nvPr/>
        </p:nvSpPr>
        <p:spPr>
          <a:xfrm>
            <a:off x="3657600" y="2667000"/>
            <a:ext cx="381000" cy="53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7696200" y="6096001"/>
            <a:ext cx="838200" cy="4476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01595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200" dirty="0"/>
              <a:t>Give it a name if you were asked to.</a:t>
            </a:r>
          </a:p>
        </p:txBody>
      </p:sp>
      <p:sp>
        <p:nvSpPr>
          <p:cNvPr id="3" name="Content Placeholder 2"/>
          <p:cNvSpPr>
            <a:spLocks noGrp="1"/>
          </p:cNvSpPr>
          <p:nvPr>
            <p:ph idx="1"/>
          </p:nvPr>
        </p:nvSpPr>
        <p:spPr/>
        <p:txBody>
          <a:bodyPr/>
          <a:lstStyle/>
          <a:p>
            <a:endParaRPr lang="en-CA"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1905000"/>
            <a:ext cx="78771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4038600" y="4267200"/>
            <a:ext cx="13716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9536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SubtractTest</a:t>
            </a:r>
            <a:r>
              <a:rPr lang="en-US" sz="2800" dirty="0"/>
              <a:t> (automatically generated)</a:t>
            </a:r>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2195558" y="1548346"/>
            <a:ext cx="7627871" cy="5291138"/>
          </a:xfrm>
          <a:prstGeom prst="rect">
            <a:avLst/>
          </a:prstGeom>
          <a:noFill/>
          <a:ln w="9525">
            <a:noFill/>
            <a:miter lim="800000"/>
            <a:headEnd/>
            <a:tailEnd/>
          </a:ln>
        </p:spPr>
      </p:pic>
      <p:sp>
        <p:nvSpPr>
          <p:cNvPr id="4" name="Oval 3"/>
          <p:cNvSpPr/>
          <p:nvPr/>
        </p:nvSpPr>
        <p:spPr>
          <a:xfrm>
            <a:off x="6096000" y="5267058"/>
            <a:ext cx="5334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flipH="1">
            <a:off x="4800600" y="1981200"/>
            <a:ext cx="6858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757159" y="2895600"/>
            <a:ext cx="6858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743200" y="4267200"/>
            <a:ext cx="6172200" cy="24384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30346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Go to the Test View</a:t>
            </a:r>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1752601" y="1695450"/>
            <a:ext cx="8726783" cy="4781550"/>
          </a:xfrm>
          <a:prstGeom prst="rect">
            <a:avLst/>
          </a:prstGeom>
          <a:noFill/>
          <a:ln w="9525">
            <a:noFill/>
            <a:miter lim="800000"/>
            <a:headEnd/>
            <a:tailEnd/>
          </a:ln>
        </p:spPr>
      </p:pic>
      <p:cxnSp>
        <p:nvCxnSpPr>
          <p:cNvPr id="5" name="Straight Arrow Connector 4"/>
          <p:cNvCxnSpPr/>
          <p:nvPr/>
        </p:nvCxnSpPr>
        <p:spPr>
          <a:xfrm>
            <a:off x="5257800" y="1066800"/>
            <a:ext cx="5029200" cy="50292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906000" y="6019800"/>
            <a:ext cx="762000"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2554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Before running the tests, refresh the test list</a:t>
            </a:r>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2057400" y="1524000"/>
            <a:ext cx="7829550" cy="5334000"/>
          </a:xfrm>
          <a:prstGeom prst="rect">
            <a:avLst/>
          </a:prstGeom>
          <a:noFill/>
          <a:ln w="9525">
            <a:noFill/>
            <a:miter lim="800000"/>
            <a:headEnd/>
            <a:tailEnd/>
          </a:ln>
        </p:spPr>
      </p:pic>
      <p:sp>
        <p:nvSpPr>
          <p:cNvPr id="4" name="Oval 3"/>
          <p:cNvSpPr/>
          <p:nvPr/>
        </p:nvSpPr>
        <p:spPr>
          <a:xfrm>
            <a:off x="6738359" y="2819400"/>
            <a:ext cx="6858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a:off x="6477000" y="838200"/>
            <a:ext cx="457200" cy="2057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81400" y="914400"/>
            <a:ext cx="2895600" cy="2095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201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Test list refreshed (updated)</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2590800" y="2057401"/>
            <a:ext cx="6858000" cy="3545519"/>
          </a:xfrm>
          <a:prstGeom prst="rect">
            <a:avLst/>
          </a:prstGeom>
          <a:noFill/>
          <a:ln w="9525">
            <a:noFill/>
            <a:miter lim="800000"/>
            <a:headEnd/>
            <a:tailEnd/>
          </a:ln>
        </p:spPr>
      </p:pic>
    </p:spTree>
    <p:extLst>
      <p:ext uri="{BB962C8B-B14F-4D97-AF65-F5344CB8AC3E}">
        <p14:creationId xmlns:p14="http://schemas.microsoft.com/office/powerpoint/2010/main" val="478722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Unit Testing in Java</a:t>
            </a:r>
            <a:endParaRPr lang="en-US" dirty="0"/>
          </a:p>
        </p:txBody>
      </p:sp>
      <p:sp>
        <p:nvSpPr>
          <p:cNvPr id="3" name="Content Placeholder 2"/>
          <p:cNvSpPr>
            <a:spLocks noGrp="1"/>
          </p:cNvSpPr>
          <p:nvPr>
            <p:ph idx="1"/>
          </p:nvPr>
        </p:nvSpPr>
        <p:spPr/>
        <p:txBody>
          <a:bodyPr>
            <a:normAutofit/>
          </a:bodyPr>
          <a:lstStyle/>
          <a:p>
            <a:r>
              <a:rPr lang="en-CA" dirty="0"/>
              <a:t>The commonly used framework for unit testing in Java is </a:t>
            </a:r>
            <a:r>
              <a:rPr lang="en-CA" dirty="0" err="1"/>
              <a:t>JUnit</a:t>
            </a:r>
            <a:r>
              <a:rPr lang="en-CA" dirty="0"/>
              <a:t>.</a:t>
            </a:r>
          </a:p>
          <a:p>
            <a:endParaRPr lang="en-CA" dirty="0"/>
          </a:p>
          <a:p>
            <a:r>
              <a:rPr lang="en-CA" dirty="0"/>
              <a:t>You can get it as a jar file from </a:t>
            </a:r>
            <a:r>
              <a:rPr lang="en-CA" dirty="0">
                <a:hlinkClick r:id="rId2"/>
              </a:rPr>
              <a:t>www.junit.org</a:t>
            </a:r>
            <a:r>
              <a:rPr lang="en-CA" dirty="0"/>
              <a:t>.</a:t>
            </a:r>
          </a:p>
          <a:p>
            <a:endParaRPr lang="en-CA" dirty="0"/>
          </a:p>
          <a:p>
            <a:r>
              <a:rPr lang="en-CA" dirty="0"/>
              <a:t>It is an integrated part of the Eclipse IDE.</a:t>
            </a:r>
          </a:p>
          <a:p>
            <a:endParaRPr lang="en-CA" dirty="0"/>
          </a:p>
          <a:p>
            <a:r>
              <a:rPr lang="en-CA" dirty="0"/>
              <a:t>To write unit tests, we should first create a Java project. </a:t>
            </a:r>
          </a:p>
          <a:p>
            <a:pPr lvl="2"/>
            <a:r>
              <a:rPr lang="en-CA" dirty="0"/>
              <a:t>It is a good practice to put tests inside a separate folder.</a:t>
            </a:r>
            <a:endParaRPr lang="en-US" dirty="0"/>
          </a:p>
        </p:txBody>
      </p:sp>
    </p:spTree>
    <p:extLst>
      <p:ext uri="{BB962C8B-B14F-4D97-AF65-F5344CB8AC3E}">
        <p14:creationId xmlns:p14="http://schemas.microsoft.com/office/powerpoint/2010/main" val="1975165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(1)</a:t>
            </a:r>
            <a:endParaRPr lang="en-US" dirty="0"/>
          </a:p>
        </p:txBody>
      </p:sp>
      <p:sp>
        <p:nvSpPr>
          <p:cNvPr id="3" name="Content Placeholder 2"/>
          <p:cNvSpPr>
            <a:spLocks noGrp="1"/>
          </p:cNvSpPr>
          <p:nvPr>
            <p:ph idx="1"/>
          </p:nvPr>
        </p:nvSpPr>
        <p:spPr>
          <a:xfrm>
            <a:off x="1981200" y="1775192"/>
            <a:ext cx="2438400" cy="4625609"/>
          </a:xfrm>
        </p:spPr>
        <p:txBody>
          <a:bodyPr>
            <a:normAutofit/>
          </a:bodyPr>
          <a:lstStyle/>
          <a:p>
            <a:r>
              <a:rPr lang="en-CA" sz="2400" dirty="0"/>
              <a:t>First create a Java project.</a:t>
            </a:r>
          </a:p>
          <a:p>
            <a:endParaRPr lang="en-CA" sz="2400" dirty="0"/>
          </a:p>
          <a:p>
            <a:r>
              <a:rPr lang="en-CA" sz="2400" dirty="0"/>
              <a:t>Then right click on the project name in the package explorer and  create a new folder for tests.</a:t>
            </a:r>
            <a:endParaRPr lang="en-US" sz="2400" dirty="0"/>
          </a:p>
        </p:txBody>
      </p:sp>
      <p:pic>
        <p:nvPicPr>
          <p:cNvPr id="1026" name="Picture 2"/>
          <p:cNvPicPr>
            <a:picLocks noChangeAspect="1" noChangeArrowheads="1"/>
          </p:cNvPicPr>
          <p:nvPr/>
        </p:nvPicPr>
        <p:blipFill>
          <a:blip r:embed="rId2" cstate="print"/>
          <a:srcRect/>
          <a:stretch>
            <a:fillRect/>
          </a:stretch>
        </p:blipFill>
        <p:spPr bwMode="auto">
          <a:xfrm>
            <a:off x="4419600" y="2133600"/>
            <a:ext cx="3063112" cy="41148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7543801" y="2743201"/>
            <a:ext cx="3030179" cy="3486149"/>
          </a:xfrm>
          <a:prstGeom prst="rect">
            <a:avLst/>
          </a:prstGeom>
          <a:noFill/>
          <a:ln w="9525">
            <a:noFill/>
            <a:miter lim="800000"/>
            <a:headEnd/>
            <a:tailEnd/>
          </a:ln>
        </p:spPr>
      </p:pic>
      <p:sp>
        <p:nvSpPr>
          <p:cNvPr id="4" name="Oval 3"/>
          <p:cNvSpPr/>
          <p:nvPr/>
        </p:nvSpPr>
        <p:spPr>
          <a:xfrm>
            <a:off x="7924800" y="5029200"/>
            <a:ext cx="6096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56120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(2)</a:t>
            </a:r>
            <a:endParaRPr lang="en-US" dirty="0"/>
          </a:p>
        </p:txBody>
      </p:sp>
      <p:sp>
        <p:nvSpPr>
          <p:cNvPr id="3" name="Content Placeholder 2"/>
          <p:cNvSpPr>
            <a:spLocks noGrp="1"/>
          </p:cNvSpPr>
          <p:nvPr>
            <p:ph idx="1"/>
          </p:nvPr>
        </p:nvSpPr>
        <p:spPr>
          <a:xfrm>
            <a:off x="1981200" y="1775192"/>
            <a:ext cx="8229600" cy="1730009"/>
          </a:xfrm>
        </p:spPr>
        <p:txBody>
          <a:bodyPr>
            <a:noAutofit/>
          </a:bodyPr>
          <a:lstStyle/>
          <a:p>
            <a:r>
              <a:rPr lang="en-CA" sz="2400" dirty="0"/>
              <a:t>The “test” folder must be on the build path. Add it to the build path by selecting Build path-&gt;Configure build path. Then go to the “Source” tab and add the folder.</a:t>
            </a:r>
            <a:endParaRPr lang="en-US" sz="2400" dirty="0"/>
          </a:p>
        </p:txBody>
      </p:sp>
      <p:pic>
        <p:nvPicPr>
          <p:cNvPr id="3074" name="Picture 2"/>
          <p:cNvPicPr>
            <a:picLocks noChangeAspect="1" noChangeArrowheads="1"/>
          </p:cNvPicPr>
          <p:nvPr/>
        </p:nvPicPr>
        <p:blipFill>
          <a:blip r:embed="rId2" cstate="print"/>
          <a:srcRect/>
          <a:stretch>
            <a:fillRect/>
          </a:stretch>
        </p:blipFill>
        <p:spPr bwMode="auto">
          <a:xfrm>
            <a:off x="5943600" y="3325320"/>
            <a:ext cx="4629150" cy="3503483"/>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5449" y="3200218"/>
            <a:ext cx="3962400" cy="3581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44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(3)</a:t>
            </a:r>
            <a:endParaRPr lang="en-US" dirty="0"/>
          </a:p>
        </p:txBody>
      </p:sp>
      <p:sp>
        <p:nvSpPr>
          <p:cNvPr id="3" name="Content Placeholder 2"/>
          <p:cNvSpPr>
            <a:spLocks noGrp="1"/>
          </p:cNvSpPr>
          <p:nvPr>
            <p:ph idx="1"/>
          </p:nvPr>
        </p:nvSpPr>
        <p:spPr>
          <a:xfrm>
            <a:off x="1981200" y="1775192"/>
            <a:ext cx="8229600" cy="815609"/>
          </a:xfrm>
        </p:spPr>
        <p:txBody>
          <a:bodyPr/>
          <a:lstStyle/>
          <a:p>
            <a:r>
              <a:rPr lang="en-CA" dirty="0" smtClean="0"/>
              <a:t>Create a Class in the “</a:t>
            </a:r>
            <a:r>
              <a:rPr lang="en-CA" dirty="0" err="1" smtClean="0"/>
              <a:t>src</a:t>
            </a:r>
            <a:r>
              <a:rPr lang="en-CA" dirty="0" smtClean="0"/>
              <a:t>” folder.</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025638" y="2762250"/>
            <a:ext cx="5965963" cy="2800350"/>
          </a:xfrm>
          <a:prstGeom prst="rect">
            <a:avLst/>
          </a:prstGeom>
          <a:noFill/>
          <a:ln w="9525">
            <a:noFill/>
            <a:miter lim="800000"/>
            <a:headEnd/>
            <a:tailEnd/>
          </a:ln>
        </p:spPr>
      </p:pic>
      <p:sp>
        <p:nvSpPr>
          <p:cNvPr id="4" name="Oval 3"/>
          <p:cNvSpPr/>
          <p:nvPr/>
        </p:nvSpPr>
        <p:spPr>
          <a:xfrm>
            <a:off x="4724400" y="3200400"/>
            <a:ext cx="1371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99144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The importance of writing “good” unit tests</a:t>
            </a:r>
          </a:p>
        </p:txBody>
      </p:sp>
      <p:sp>
        <p:nvSpPr>
          <p:cNvPr id="3" name="Content Placeholder 2"/>
          <p:cNvSpPr>
            <a:spLocks noGrp="1"/>
          </p:cNvSpPr>
          <p:nvPr>
            <p:ph idx="1"/>
          </p:nvPr>
        </p:nvSpPr>
        <p:spPr/>
        <p:txBody>
          <a:bodyPr>
            <a:normAutofit/>
          </a:bodyPr>
          <a:lstStyle/>
          <a:p>
            <a:r>
              <a:rPr lang="en-US" sz="2400" dirty="0"/>
              <a:t>Most people who try to unit-test their code either give up at some point or don’t actually perform unit tests. </a:t>
            </a:r>
          </a:p>
          <a:p>
            <a:endParaRPr lang="en-US" sz="2400" dirty="0"/>
          </a:p>
          <a:p>
            <a:r>
              <a:rPr lang="en-US" sz="2400" dirty="0"/>
              <a:t>Instead, they either </a:t>
            </a:r>
          </a:p>
          <a:p>
            <a:pPr lvl="1"/>
            <a:r>
              <a:rPr lang="en-US" sz="2000" dirty="0"/>
              <a:t>rely on system and integration tests to be performed much later in the product lifecycle </a:t>
            </a:r>
          </a:p>
          <a:p>
            <a:pPr lvl="1"/>
            <a:r>
              <a:rPr lang="en-US" sz="2000" dirty="0"/>
              <a:t>or they resort to manually testing the code via custom test applications or by using the end product they’re developing to invoke their code.</a:t>
            </a:r>
          </a:p>
          <a:p>
            <a:pPr lvl="1"/>
            <a:endParaRPr lang="en-US" sz="2000" dirty="0"/>
          </a:p>
          <a:p>
            <a:pPr lvl="1"/>
            <a:r>
              <a:rPr lang="en-US" sz="2000" dirty="0"/>
              <a:t>That’s either too late to correct the error or very difficult to do so.</a:t>
            </a:r>
          </a:p>
          <a:p>
            <a:endParaRPr lang="en-US" sz="2400" dirty="0"/>
          </a:p>
        </p:txBody>
      </p:sp>
    </p:spTree>
    <p:extLst>
      <p:ext uri="{BB962C8B-B14F-4D97-AF65-F5344CB8AC3E}">
        <p14:creationId xmlns:p14="http://schemas.microsoft.com/office/powerpoint/2010/main" val="29601964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(4)</a:t>
            </a:r>
            <a:endParaRPr lang="en-US" dirty="0"/>
          </a:p>
        </p:txBody>
      </p:sp>
      <p:sp>
        <p:nvSpPr>
          <p:cNvPr id="3" name="Content Placeholder 2"/>
          <p:cNvSpPr>
            <a:spLocks noGrp="1"/>
          </p:cNvSpPr>
          <p:nvPr>
            <p:ph idx="1"/>
          </p:nvPr>
        </p:nvSpPr>
        <p:spPr>
          <a:xfrm>
            <a:off x="1981200" y="1775192"/>
            <a:ext cx="3581400" cy="4778009"/>
          </a:xfrm>
        </p:spPr>
        <p:txBody>
          <a:bodyPr>
            <a:normAutofit/>
          </a:bodyPr>
          <a:lstStyle/>
          <a:p>
            <a:r>
              <a:rPr lang="en-CA" sz="2400" dirty="0"/>
              <a:t>Then we need to create a </a:t>
            </a:r>
            <a:r>
              <a:rPr lang="en-CA" sz="2400" dirty="0" err="1"/>
              <a:t>JUnit</a:t>
            </a:r>
            <a:r>
              <a:rPr lang="en-CA" sz="2400" dirty="0"/>
              <a:t> test by selecting New-&gt;</a:t>
            </a:r>
            <a:r>
              <a:rPr lang="en-CA" sz="2400" dirty="0" err="1"/>
              <a:t>Junit</a:t>
            </a:r>
            <a:r>
              <a:rPr lang="en-CA" sz="2400" dirty="0"/>
              <a:t> Test Case. </a:t>
            </a:r>
          </a:p>
          <a:p>
            <a:endParaRPr lang="en-CA" dirty="0"/>
          </a:p>
          <a:p>
            <a:pPr lvl="1"/>
            <a:r>
              <a:rPr lang="en-CA" dirty="0"/>
              <a:t>We should put it in the “test” folder. </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6019801" y="1752601"/>
            <a:ext cx="4257675" cy="4889041"/>
          </a:xfrm>
          <a:prstGeom prst="rect">
            <a:avLst/>
          </a:prstGeom>
          <a:noFill/>
          <a:ln w="9525">
            <a:noFill/>
            <a:miter lim="800000"/>
            <a:headEnd/>
            <a:tailEnd/>
          </a:ln>
        </p:spPr>
      </p:pic>
      <p:sp>
        <p:nvSpPr>
          <p:cNvPr id="4" name="Oval 3"/>
          <p:cNvSpPr/>
          <p:nvPr/>
        </p:nvSpPr>
        <p:spPr>
          <a:xfrm>
            <a:off x="6096000" y="3352800"/>
            <a:ext cx="17526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83206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(5)</a:t>
            </a:r>
            <a:endParaRPr lang="en-US" dirty="0"/>
          </a:p>
        </p:txBody>
      </p:sp>
      <p:sp>
        <p:nvSpPr>
          <p:cNvPr id="3" name="Content Placeholder 2"/>
          <p:cNvSpPr>
            <a:spLocks noGrp="1"/>
          </p:cNvSpPr>
          <p:nvPr>
            <p:ph idx="1"/>
          </p:nvPr>
        </p:nvSpPr>
        <p:spPr>
          <a:xfrm>
            <a:off x="1981200" y="1775192"/>
            <a:ext cx="8229600" cy="1349009"/>
          </a:xfrm>
        </p:spPr>
        <p:txBody>
          <a:bodyPr/>
          <a:lstStyle/>
          <a:p>
            <a:r>
              <a:rPr lang="en-CA" dirty="0" smtClean="0"/>
              <a:t>Eclipse will ask us to add </a:t>
            </a:r>
            <a:r>
              <a:rPr lang="en-CA" dirty="0" err="1" smtClean="0"/>
              <a:t>JUnit</a:t>
            </a:r>
            <a:r>
              <a:rPr lang="en-CA" dirty="0" smtClean="0"/>
              <a:t> 4 to the build path. Press OK to add it.</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3562350" y="3343276"/>
            <a:ext cx="5067300" cy="2676525"/>
          </a:xfrm>
          <a:prstGeom prst="rect">
            <a:avLst/>
          </a:prstGeom>
          <a:noFill/>
          <a:ln w="9525">
            <a:noFill/>
            <a:miter lim="800000"/>
            <a:headEnd/>
            <a:tailEnd/>
          </a:ln>
        </p:spPr>
      </p:pic>
    </p:spTree>
    <p:extLst>
      <p:ext uri="{BB962C8B-B14F-4D97-AF65-F5344CB8AC3E}">
        <p14:creationId xmlns:p14="http://schemas.microsoft.com/office/powerpoint/2010/main" val="721578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(6)</a:t>
            </a:r>
            <a:endParaRPr lang="en-US" dirty="0"/>
          </a:p>
        </p:txBody>
      </p:sp>
      <p:sp>
        <p:nvSpPr>
          <p:cNvPr id="3" name="Content Placeholder 2"/>
          <p:cNvSpPr>
            <a:spLocks noGrp="1"/>
          </p:cNvSpPr>
          <p:nvPr>
            <p:ph idx="1"/>
          </p:nvPr>
        </p:nvSpPr>
        <p:spPr>
          <a:xfrm>
            <a:off x="1981200" y="1775192"/>
            <a:ext cx="8229600" cy="1272809"/>
          </a:xfrm>
        </p:spPr>
        <p:txBody>
          <a:bodyPr/>
          <a:lstStyle/>
          <a:p>
            <a:r>
              <a:rPr lang="en-CA" dirty="0" smtClean="0"/>
              <a:t>Each test method is marked with @Test annotation.</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905000" y="3429000"/>
            <a:ext cx="8438438" cy="2114550"/>
          </a:xfrm>
          <a:prstGeom prst="rect">
            <a:avLst/>
          </a:prstGeom>
          <a:noFill/>
          <a:ln w="9525">
            <a:noFill/>
            <a:miter lim="800000"/>
            <a:headEnd/>
            <a:tailEnd/>
          </a:ln>
        </p:spPr>
      </p:pic>
      <p:sp>
        <p:nvSpPr>
          <p:cNvPr id="4" name="Oval 3"/>
          <p:cNvSpPr/>
          <p:nvPr/>
        </p:nvSpPr>
        <p:spPr>
          <a:xfrm>
            <a:off x="1905000" y="3657600"/>
            <a:ext cx="31242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3992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(7)</a:t>
            </a:r>
            <a:endParaRPr lang="en-US" dirty="0"/>
          </a:p>
        </p:txBody>
      </p:sp>
      <p:sp>
        <p:nvSpPr>
          <p:cNvPr id="3" name="Content Placeholder 2"/>
          <p:cNvSpPr>
            <a:spLocks noGrp="1"/>
          </p:cNvSpPr>
          <p:nvPr>
            <p:ph idx="1"/>
          </p:nvPr>
        </p:nvSpPr>
        <p:spPr>
          <a:xfrm>
            <a:off x="1981200" y="1775192"/>
            <a:ext cx="4724400" cy="4625609"/>
          </a:xfrm>
        </p:spPr>
        <p:txBody>
          <a:bodyPr>
            <a:normAutofit lnSpcReduction="10000"/>
          </a:bodyPr>
          <a:lstStyle/>
          <a:p>
            <a:r>
              <a:rPr lang="en-CA" sz="2400" dirty="0"/>
              <a:t>To run the test right click on the test file and select Run As -&gt; </a:t>
            </a:r>
            <a:r>
              <a:rPr lang="en-CA" sz="2400" dirty="0" err="1"/>
              <a:t>JUnit</a:t>
            </a:r>
            <a:r>
              <a:rPr lang="en-CA" sz="2400" dirty="0"/>
              <a:t> Test. The test should fail (red/brown line in the </a:t>
            </a:r>
            <a:r>
              <a:rPr lang="en-CA" sz="2400" dirty="0" err="1"/>
              <a:t>JUnit</a:t>
            </a:r>
            <a:r>
              <a:rPr lang="en-CA" sz="2400" dirty="0"/>
              <a:t> tab).</a:t>
            </a:r>
            <a:endParaRPr lang="en-US" sz="2400" dirty="0"/>
          </a:p>
          <a:p>
            <a:endParaRPr lang="en-CA" sz="2400" dirty="0"/>
          </a:p>
          <a:p>
            <a:r>
              <a:rPr lang="en-CA" sz="2400" dirty="0"/>
              <a:t>After fixing the problem in the source code, we will get a green line.</a:t>
            </a:r>
          </a:p>
          <a:p>
            <a:endParaRPr lang="en-CA" sz="2400" dirty="0"/>
          </a:p>
          <a:p>
            <a:endParaRPr lang="en-CA" sz="2400" dirty="0"/>
          </a:p>
          <a:p>
            <a:r>
              <a:rPr lang="en-CA" sz="2400" dirty="0"/>
              <a:t>What do you think the problem is?  </a:t>
            </a:r>
          </a:p>
          <a:p>
            <a:pPr lvl="1"/>
            <a:r>
              <a:rPr lang="en-CA" sz="2000" dirty="0"/>
              <a:t>.SLF vs. .</a:t>
            </a:r>
            <a:r>
              <a:rPr lang="en-CA" sz="2000" dirty="0" err="1"/>
              <a:t>slf</a:t>
            </a:r>
            <a:endParaRPr lang="en-CA" sz="2000" dirty="0"/>
          </a:p>
        </p:txBody>
      </p:sp>
      <p:pic>
        <p:nvPicPr>
          <p:cNvPr id="7170" name="Picture 2"/>
          <p:cNvPicPr>
            <a:picLocks noChangeAspect="1" noChangeArrowheads="1"/>
          </p:cNvPicPr>
          <p:nvPr/>
        </p:nvPicPr>
        <p:blipFill>
          <a:blip r:embed="rId2" cstate="print"/>
          <a:srcRect/>
          <a:stretch>
            <a:fillRect/>
          </a:stretch>
        </p:blipFill>
        <p:spPr bwMode="auto">
          <a:xfrm>
            <a:off x="6867526" y="1630268"/>
            <a:ext cx="3419475" cy="5151533"/>
          </a:xfrm>
          <a:prstGeom prst="rect">
            <a:avLst/>
          </a:prstGeom>
          <a:noFill/>
          <a:ln w="9525">
            <a:noFill/>
            <a:miter lim="800000"/>
            <a:headEnd/>
            <a:tailEnd/>
          </a:ln>
        </p:spPr>
      </p:pic>
      <p:cxnSp>
        <p:nvCxnSpPr>
          <p:cNvPr id="5" name="Straight Arrow Connector 4"/>
          <p:cNvCxnSpPr/>
          <p:nvPr/>
        </p:nvCxnSpPr>
        <p:spPr>
          <a:xfrm>
            <a:off x="6477000" y="3048000"/>
            <a:ext cx="457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167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(8)</a:t>
            </a:r>
            <a:endParaRPr lang="en-US" dirty="0"/>
          </a:p>
        </p:txBody>
      </p:sp>
      <p:sp>
        <p:nvSpPr>
          <p:cNvPr id="3" name="Content Placeholder 2"/>
          <p:cNvSpPr>
            <a:spLocks noGrp="1"/>
          </p:cNvSpPr>
          <p:nvPr>
            <p:ph idx="1"/>
          </p:nvPr>
        </p:nvSpPr>
        <p:spPr>
          <a:xfrm>
            <a:off x="1981200" y="1775192"/>
            <a:ext cx="3962400" cy="4701809"/>
          </a:xfrm>
        </p:spPr>
        <p:txBody>
          <a:bodyPr>
            <a:normAutofit/>
          </a:bodyPr>
          <a:lstStyle/>
          <a:p>
            <a:r>
              <a:rPr lang="en-CA" sz="2400" dirty="0"/>
              <a:t>If we have a set of test cases and want to run all of them with one click, we should create a Test Suite.</a:t>
            </a:r>
          </a:p>
          <a:p>
            <a:endParaRPr lang="en-CA" sz="2400" dirty="0"/>
          </a:p>
          <a:p>
            <a:r>
              <a:rPr lang="en-CA" sz="2400" dirty="0"/>
              <a:t>Select all your test classes, then right click and select New-&gt;Other..-&gt;</a:t>
            </a:r>
            <a:r>
              <a:rPr lang="en-CA" sz="2400" dirty="0" err="1"/>
              <a:t>JUnit</a:t>
            </a:r>
            <a:r>
              <a:rPr lang="en-CA" sz="2400" dirty="0"/>
              <a:t> Test Suite. (Does not work for </a:t>
            </a:r>
            <a:r>
              <a:rPr lang="en-CA" sz="2400" dirty="0" err="1"/>
              <a:t>JUnit</a:t>
            </a:r>
            <a:r>
              <a:rPr lang="en-CA" sz="2400" dirty="0"/>
              <a:t> 4.)</a:t>
            </a:r>
            <a:endParaRPr lang="en-US" sz="24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1432637"/>
            <a:ext cx="3067050" cy="3764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cstate="print"/>
          <a:srcRect/>
          <a:stretch>
            <a:fillRect/>
          </a:stretch>
        </p:blipFill>
        <p:spPr bwMode="auto">
          <a:xfrm>
            <a:off x="7380433" y="3810000"/>
            <a:ext cx="3200400" cy="3048000"/>
          </a:xfrm>
          <a:prstGeom prst="rect">
            <a:avLst/>
          </a:prstGeom>
          <a:noFill/>
          <a:ln w="9525">
            <a:noFill/>
            <a:miter lim="800000"/>
            <a:headEnd/>
            <a:tailEnd/>
          </a:ln>
        </p:spPr>
      </p:pic>
      <p:sp>
        <p:nvSpPr>
          <p:cNvPr id="4" name="Oval 3"/>
          <p:cNvSpPr/>
          <p:nvPr/>
        </p:nvSpPr>
        <p:spPr>
          <a:xfrm>
            <a:off x="6324600" y="3810000"/>
            <a:ext cx="8382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2042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Unit Testing in Java using Eclipse (9)</a:t>
            </a:r>
            <a:endParaRPr lang="en-US" dirty="0"/>
          </a:p>
        </p:txBody>
      </p:sp>
      <p:sp>
        <p:nvSpPr>
          <p:cNvPr id="3" name="Content Placeholder 2"/>
          <p:cNvSpPr>
            <a:spLocks noGrp="1"/>
          </p:cNvSpPr>
          <p:nvPr>
            <p:ph idx="1"/>
          </p:nvPr>
        </p:nvSpPr>
        <p:spPr>
          <a:xfrm>
            <a:off x="1981200" y="1775192"/>
            <a:ext cx="8229600" cy="1196609"/>
          </a:xfrm>
        </p:spPr>
        <p:txBody>
          <a:bodyPr>
            <a:normAutofit/>
          </a:bodyPr>
          <a:lstStyle/>
          <a:p>
            <a:r>
              <a:rPr lang="en-CA" sz="2400" dirty="0"/>
              <a:t>Change the generated file like this.</a:t>
            </a:r>
          </a:p>
          <a:p>
            <a:r>
              <a:rPr lang="en-CA" sz="2400" dirty="0"/>
              <a:t>Then run it like a normal </a:t>
            </a:r>
            <a:r>
              <a:rPr lang="en-CA" sz="2400" dirty="0" err="1"/>
              <a:t>JUnit</a:t>
            </a:r>
            <a:r>
              <a:rPr lang="en-CA" sz="2400" dirty="0"/>
              <a:t> test.</a:t>
            </a:r>
            <a:endParaRPr lang="en-US" sz="2400" dirty="0"/>
          </a:p>
        </p:txBody>
      </p:sp>
      <p:pic>
        <p:nvPicPr>
          <p:cNvPr id="9219" name="Picture 3"/>
          <p:cNvPicPr>
            <a:picLocks noChangeAspect="1" noChangeArrowheads="1"/>
          </p:cNvPicPr>
          <p:nvPr/>
        </p:nvPicPr>
        <p:blipFill>
          <a:blip r:embed="rId2" cstate="print"/>
          <a:srcRect/>
          <a:stretch>
            <a:fillRect/>
          </a:stretch>
        </p:blipFill>
        <p:spPr bwMode="auto">
          <a:xfrm>
            <a:off x="2209800" y="2971800"/>
            <a:ext cx="7515888" cy="2837806"/>
          </a:xfrm>
          <a:prstGeom prst="rect">
            <a:avLst/>
          </a:prstGeom>
          <a:noFill/>
          <a:ln w="9525">
            <a:noFill/>
            <a:miter lim="800000"/>
            <a:headEnd/>
            <a:tailEnd/>
          </a:ln>
        </p:spPr>
      </p:pic>
    </p:spTree>
    <p:extLst>
      <p:ext uri="{BB962C8B-B14F-4D97-AF65-F5344CB8AC3E}">
        <p14:creationId xmlns:p14="http://schemas.microsoft.com/office/powerpoint/2010/main" val="3705853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solidFill>
                  <a:srgbClr val="C00000"/>
                </a:solidFill>
                <a:latin typeface="Algerian" panose="04020705040A02060702" pitchFamily="82" charset="0"/>
              </a:rPr>
              <a:t>2) Eclipse general skills and practice</a:t>
            </a:r>
            <a:endParaRPr lang="en-US" sz="4400" dirty="0">
              <a:solidFill>
                <a:srgbClr val="C00000"/>
              </a:solidFill>
              <a:latin typeface="Algerian" panose="04020705040A02060702" pitchFamily="82"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820933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2557126-71C5-429F-851E-54F46A824E76}" type="slidenum">
              <a:rPr lang="en-US"/>
              <a:pPr/>
              <a:t>57</a:t>
            </a:fld>
            <a:endParaRPr lang="en-US"/>
          </a:p>
        </p:txBody>
      </p:sp>
      <p:sp>
        <p:nvSpPr>
          <p:cNvPr id="274434" name="Rectangle 2"/>
          <p:cNvSpPr>
            <a:spLocks noGrp="1" noChangeArrowheads="1"/>
          </p:cNvSpPr>
          <p:nvPr>
            <p:ph type="title"/>
          </p:nvPr>
        </p:nvSpPr>
        <p:spPr/>
        <p:txBody>
          <a:bodyPr/>
          <a:lstStyle/>
          <a:p>
            <a:r>
              <a:rPr lang="en-US"/>
              <a:t>IDE Overview</a:t>
            </a:r>
          </a:p>
        </p:txBody>
      </p:sp>
      <p:sp>
        <p:nvSpPr>
          <p:cNvPr id="274435" name="Rectangle 3"/>
          <p:cNvSpPr>
            <a:spLocks noGrp="1" noChangeArrowheads="1"/>
          </p:cNvSpPr>
          <p:nvPr>
            <p:ph type="body" idx="1"/>
          </p:nvPr>
        </p:nvSpPr>
        <p:spPr/>
        <p:txBody>
          <a:bodyPr/>
          <a:lstStyle/>
          <a:p>
            <a:r>
              <a:rPr lang="en-US" sz="2000"/>
              <a:t>An IDE is an Interactive Development Environment</a:t>
            </a:r>
          </a:p>
          <a:p>
            <a:endParaRPr lang="en-US" sz="2000"/>
          </a:p>
          <a:p>
            <a:r>
              <a:rPr lang="en-US" sz="2000"/>
              <a:t>Different IDEs meet different needs</a:t>
            </a:r>
          </a:p>
          <a:p>
            <a:pPr lvl="1"/>
            <a:r>
              <a:rPr lang="en-US" sz="2000" b="1"/>
              <a:t>BlueJ</a:t>
            </a:r>
            <a:r>
              <a:rPr lang="en-US" sz="2000"/>
              <a:t> and </a:t>
            </a:r>
            <a:r>
              <a:rPr lang="en-US" sz="2000" b="1"/>
              <a:t>DrJava</a:t>
            </a:r>
            <a:r>
              <a:rPr lang="en-US" sz="2000"/>
              <a:t> are designed as teaching tools</a:t>
            </a:r>
          </a:p>
          <a:p>
            <a:pPr lvl="2">
              <a:buFontTx/>
              <a:buNone/>
            </a:pPr>
            <a:r>
              <a:rPr lang="en-US"/>
              <a:t>- Emphasis is on ease of use for beginners</a:t>
            </a:r>
          </a:p>
          <a:p>
            <a:pPr lvl="2">
              <a:buFontTx/>
              <a:buNone/>
            </a:pPr>
            <a:r>
              <a:rPr lang="en-US"/>
              <a:t>- Little to learn, so students can concentrate on learning Java</a:t>
            </a:r>
          </a:p>
          <a:p>
            <a:pPr lvl="1"/>
            <a:r>
              <a:rPr lang="en-US" sz="2000" b="1"/>
              <a:t>Eclipse</a:t>
            </a:r>
            <a:r>
              <a:rPr lang="en-US" sz="2000"/>
              <a:t>, </a:t>
            </a:r>
            <a:r>
              <a:rPr lang="en-US" sz="2000" b="1"/>
              <a:t>JBuilder </a:t>
            </a:r>
            <a:r>
              <a:rPr lang="en-US" sz="2000"/>
              <a:t>and </a:t>
            </a:r>
            <a:r>
              <a:rPr lang="en-US" sz="2000" b="1"/>
              <a:t>IntelliJ</a:t>
            </a:r>
            <a:r>
              <a:rPr lang="en-US" sz="2000"/>
              <a:t> are designed as professional-level work tools</a:t>
            </a:r>
          </a:p>
          <a:p>
            <a:pPr lvl="2">
              <a:buFontTx/>
              <a:buNone/>
            </a:pPr>
            <a:r>
              <a:rPr lang="en-US"/>
              <a:t>- Emphasis is on supporting professional programmers</a:t>
            </a:r>
          </a:p>
          <a:p>
            <a:pPr lvl="2">
              <a:buFontTx/>
              <a:buNone/>
            </a:pPr>
            <a:r>
              <a:rPr lang="en-US"/>
              <a:t>- More to learn, but well worth it in the long run</a:t>
            </a:r>
          </a:p>
          <a:p>
            <a:pPr lvl="2">
              <a:buFontTx/>
              <a:buNone/>
            </a:pPr>
            <a:endParaRPr lang="en-US"/>
          </a:p>
          <a:p>
            <a:r>
              <a:rPr lang="en-US" sz="2000"/>
              <a:t>We will use Eclipse</a:t>
            </a:r>
          </a:p>
        </p:txBody>
      </p:sp>
    </p:spTree>
    <p:extLst>
      <p:ext uri="{BB962C8B-B14F-4D97-AF65-F5344CB8AC3E}">
        <p14:creationId xmlns:p14="http://schemas.microsoft.com/office/powerpoint/2010/main" val="7798466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lide Number Placeholder 3"/>
          <p:cNvSpPr>
            <a:spLocks noGrp="1"/>
          </p:cNvSpPr>
          <p:nvPr>
            <p:ph type="sldNum" sz="quarter" idx="10"/>
          </p:nvPr>
        </p:nvSpPr>
        <p:spPr/>
        <p:txBody>
          <a:bodyPr/>
          <a:lstStyle/>
          <a:p>
            <a:fld id="{6531AB85-1A4C-4E62-854A-13B4B84FE620}" type="slidenum">
              <a:rPr lang="en-US"/>
              <a:pPr/>
              <a:t>58</a:t>
            </a:fld>
            <a:endParaRPr lang="en-US"/>
          </a:p>
        </p:txBody>
      </p:sp>
      <p:sp>
        <p:nvSpPr>
          <p:cNvPr id="276482" name="Rectangle 2"/>
          <p:cNvSpPr>
            <a:spLocks noGrp="1" noChangeArrowheads="1"/>
          </p:cNvSpPr>
          <p:nvPr>
            <p:ph type="title"/>
          </p:nvPr>
        </p:nvSpPr>
        <p:spPr/>
        <p:txBody>
          <a:bodyPr/>
          <a:lstStyle/>
          <a:p>
            <a:r>
              <a:rPr lang="en-US"/>
              <a:t>Eclipse Overview</a:t>
            </a:r>
          </a:p>
        </p:txBody>
      </p:sp>
      <p:sp>
        <p:nvSpPr>
          <p:cNvPr id="276483" name="AutoShape 3"/>
          <p:cNvSpPr>
            <a:spLocks noChangeArrowheads="1"/>
          </p:cNvSpPr>
          <p:nvPr/>
        </p:nvSpPr>
        <p:spPr bwMode="auto">
          <a:xfrm>
            <a:off x="2514600" y="1533526"/>
            <a:ext cx="5873750" cy="4932363"/>
          </a:xfrm>
          <a:prstGeom prst="roundRect">
            <a:avLst>
              <a:gd name="adj" fmla="val 6417"/>
            </a:avLst>
          </a:prstGeom>
          <a:solidFill>
            <a:srgbClr val="C0C0C0">
              <a:alpha val="50000"/>
            </a:srgbClr>
          </a:solidFill>
          <a:ln w="38100">
            <a:solidFill>
              <a:srgbClr val="00000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484" name="AutoShape 4"/>
          <p:cNvSpPr>
            <a:spLocks noChangeArrowheads="1"/>
          </p:cNvSpPr>
          <p:nvPr/>
        </p:nvSpPr>
        <p:spPr bwMode="auto">
          <a:xfrm>
            <a:off x="2641601" y="4106863"/>
            <a:ext cx="1482725" cy="1065212"/>
          </a:xfrm>
          <a:prstGeom prst="roundRect">
            <a:avLst>
              <a:gd name="adj" fmla="val 16667"/>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solidFill>
                <a:schemeClr val="bg2"/>
              </a:solidFill>
              <a:latin typeface="Verdana" panose="020B0604030504040204" pitchFamily="34" charset="0"/>
            </a:endParaRPr>
          </a:p>
        </p:txBody>
      </p:sp>
      <p:sp>
        <p:nvSpPr>
          <p:cNvPr id="276485" name="AutoShape 5"/>
          <p:cNvSpPr>
            <a:spLocks noChangeArrowheads="1"/>
          </p:cNvSpPr>
          <p:nvPr/>
        </p:nvSpPr>
        <p:spPr bwMode="auto">
          <a:xfrm>
            <a:off x="2616201" y="2470150"/>
            <a:ext cx="1508125" cy="1060450"/>
          </a:xfrm>
          <a:prstGeom prst="roundRect">
            <a:avLst>
              <a:gd name="adj" fmla="val 16667"/>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solidFill>
                <a:schemeClr val="bg2"/>
              </a:solidFill>
              <a:latin typeface="Verdana" panose="020B0604030504040204" pitchFamily="34" charset="0"/>
            </a:endParaRPr>
          </a:p>
        </p:txBody>
      </p:sp>
      <p:cxnSp>
        <p:nvCxnSpPr>
          <p:cNvPr id="276486" name="AutoShape 6"/>
          <p:cNvCxnSpPr>
            <a:cxnSpLocks noChangeShapeType="1"/>
            <a:stCxn id="276517" idx="1"/>
            <a:endCxn id="276514" idx="2"/>
          </p:cNvCxnSpPr>
          <p:nvPr/>
        </p:nvCxnSpPr>
        <p:spPr bwMode="auto">
          <a:xfrm rot="10800000">
            <a:off x="8267700" y="4814888"/>
            <a:ext cx="482600" cy="869950"/>
          </a:xfrm>
          <a:prstGeom prst="curvedConnector3">
            <a:avLst>
              <a:gd name="adj1" fmla="val 49852"/>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487" name="AutoShape 7"/>
          <p:cNvCxnSpPr>
            <a:cxnSpLocks noChangeShapeType="1"/>
            <a:stCxn id="276524" idx="0"/>
            <a:endCxn id="276517" idx="0"/>
          </p:cNvCxnSpPr>
          <p:nvPr/>
        </p:nvCxnSpPr>
        <p:spPr bwMode="auto">
          <a:xfrm rot="16200000" flipH="1">
            <a:off x="9029701" y="4872038"/>
            <a:ext cx="668337" cy="20638"/>
          </a:xfrm>
          <a:prstGeom prst="curvedConnector3">
            <a:avLst>
              <a:gd name="adj1" fmla="val 50120"/>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488" name="AutoShape 8"/>
          <p:cNvCxnSpPr>
            <a:cxnSpLocks noChangeShapeType="1"/>
            <a:stCxn id="276506" idx="2"/>
            <a:endCxn id="276485" idx="3"/>
          </p:cNvCxnSpPr>
          <p:nvPr/>
        </p:nvCxnSpPr>
        <p:spPr bwMode="auto">
          <a:xfrm rot="10800000">
            <a:off x="4124326" y="3000376"/>
            <a:ext cx="117475" cy="271463"/>
          </a:xfrm>
          <a:prstGeom prst="curvedConnector3">
            <a:avLst>
              <a:gd name="adj1" fmla="val 48648"/>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489" name="AutoShape 9"/>
          <p:cNvCxnSpPr>
            <a:cxnSpLocks noChangeShapeType="1"/>
            <a:stCxn id="276508" idx="2"/>
            <a:endCxn id="276484" idx="3"/>
          </p:cNvCxnSpPr>
          <p:nvPr/>
        </p:nvCxnSpPr>
        <p:spPr bwMode="auto">
          <a:xfrm rot="10800000" flipV="1">
            <a:off x="4124326" y="4394201"/>
            <a:ext cx="117475" cy="246063"/>
          </a:xfrm>
          <a:prstGeom prst="curvedConnector3">
            <a:avLst>
              <a:gd name="adj1" fmla="val 48648"/>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490" name="AutoShape 10"/>
          <p:cNvCxnSpPr>
            <a:cxnSpLocks noChangeShapeType="1"/>
            <a:stCxn id="276518" idx="1"/>
            <a:endCxn id="276510" idx="2"/>
          </p:cNvCxnSpPr>
          <p:nvPr/>
        </p:nvCxnSpPr>
        <p:spPr bwMode="auto">
          <a:xfrm rot="10800000">
            <a:off x="8267700" y="3705225"/>
            <a:ext cx="482600" cy="114300"/>
          </a:xfrm>
          <a:prstGeom prst="curvedConnector3">
            <a:avLst>
              <a:gd name="adj1" fmla="val 49852"/>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491" name="AutoShape 11"/>
          <p:cNvCxnSpPr>
            <a:cxnSpLocks noChangeShapeType="1"/>
            <a:stCxn id="276519" idx="1"/>
            <a:endCxn id="276512" idx="2"/>
          </p:cNvCxnSpPr>
          <p:nvPr/>
        </p:nvCxnSpPr>
        <p:spPr bwMode="auto">
          <a:xfrm rot="10800000" flipV="1">
            <a:off x="8267700" y="2039939"/>
            <a:ext cx="482600" cy="554037"/>
          </a:xfrm>
          <a:prstGeom prst="curvedConnector3">
            <a:avLst>
              <a:gd name="adj1" fmla="val 49852"/>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492" name="AutoShape 12"/>
          <p:cNvSpPr>
            <a:spLocks noChangeArrowheads="1"/>
          </p:cNvSpPr>
          <p:nvPr/>
        </p:nvSpPr>
        <p:spPr bwMode="auto">
          <a:xfrm>
            <a:off x="4486276" y="1795463"/>
            <a:ext cx="3540125" cy="4132262"/>
          </a:xfrm>
          <a:prstGeom prst="roundRect">
            <a:avLst>
              <a:gd name="adj" fmla="val 4074"/>
            </a:avLst>
          </a:prstGeom>
          <a:solidFill>
            <a:srgbClr val="FFFFFF"/>
          </a:solidFill>
          <a:ln w="38100">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493" name="AutoShape 13"/>
          <p:cNvSpPr>
            <a:spLocks noChangeArrowheads="1"/>
          </p:cNvSpPr>
          <p:nvPr/>
        </p:nvSpPr>
        <p:spPr bwMode="auto">
          <a:xfrm>
            <a:off x="4486276" y="5438775"/>
            <a:ext cx="3540125" cy="488950"/>
          </a:xfrm>
          <a:prstGeom prst="roundRect">
            <a:avLst>
              <a:gd name="adj" fmla="val 22727"/>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sz="1800">
                <a:latin typeface="Verdana" panose="020B0604030504040204" pitchFamily="34" charset="0"/>
              </a:rPr>
              <a:t>Platform Runtime</a:t>
            </a:r>
            <a:endParaRPr lang="en-CA" sz="1800">
              <a:latin typeface="Verdana" panose="020B0604030504040204" pitchFamily="34" charset="0"/>
            </a:endParaRPr>
          </a:p>
        </p:txBody>
      </p:sp>
      <p:sp>
        <p:nvSpPr>
          <p:cNvPr id="276494" name="AutoShape 14"/>
          <p:cNvSpPr>
            <a:spLocks noChangeArrowheads="1"/>
          </p:cNvSpPr>
          <p:nvPr/>
        </p:nvSpPr>
        <p:spPr bwMode="auto">
          <a:xfrm>
            <a:off x="4848225" y="4240213"/>
            <a:ext cx="1930400" cy="798512"/>
          </a:xfrm>
          <a:prstGeom prst="roundRect">
            <a:avLst>
              <a:gd name="adj" fmla="val 16667"/>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495" name="AutoShape 15"/>
          <p:cNvSpPr>
            <a:spLocks noChangeArrowheads="1"/>
          </p:cNvSpPr>
          <p:nvPr/>
        </p:nvSpPr>
        <p:spPr bwMode="auto">
          <a:xfrm>
            <a:off x="7010400" y="2417763"/>
            <a:ext cx="838200" cy="588962"/>
          </a:xfrm>
          <a:prstGeom prst="roundRect">
            <a:avLst>
              <a:gd name="adj" fmla="val 22435"/>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496" name="AutoShape 16"/>
          <p:cNvSpPr>
            <a:spLocks noChangeArrowheads="1"/>
          </p:cNvSpPr>
          <p:nvPr/>
        </p:nvSpPr>
        <p:spPr bwMode="auto">
          <a:xfrm>
            <a:off x="7010400" y="3408363"/>
            <a:ext cx="825500" cy="601662"/>
          </a:xfrm>
          <a:prstGeom prst="roundRect">
            <a:avLst>
              <a:gd name="adj" fmla="val 26282"/>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497" name="AutoShape 17"/>
          <p:cNvSpPr>
            <a:spLocks noChangeArrowheads="1"/>
          </p:cNvSpPr>
          <p:nvPr/>
        </p:nvSpPr>
        <p:spPr bwMode="auto">
          <a:xfrm>
            <a:off x="4848225" y="2417763"/>
            <a:ext cx="1930400" cy="1420812"/>
          </a:xfrm>
          <a:prstGeom prst="roundRect">
            <a:avLst>
              <a:gd name="adj" fmla="val 10222"/>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498" name="Text Box 18"/>
          <p:cNvSpPr txBox="1">
            <a:spLocks noChangeArrowheads="1"/>
          </p:cNvSpPr>
          <p:nvPr/>
        </p:nvSpPr>
        <p:spPr bwMode="auto">
          <a:xfrm>
            <a:off x="4927601" y="4227514"/>
            <a:ext cx="1232325"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Workspace</a:t>
            </a:r>
            <a:endParaRPr lang="en-CA" sz="1600">
              <a:latin typeface="Verdana" panose="020B0604030504040204" pitchFamily="34" charset="0"/>
            </a:endParaRPr>
          </a:p>
        </p:txBody>
      </p:sp>
      <p:sp>
        <p:nvSpPr>
          <p:cNvPr id="276499" name="Text Box 19"/>
          <p:cNvSpPr txBox="1">
            <a:spLocks noChangeArrowheads="1"/>
          </p:cNvSpPr>
          <p:nvPr/>
        </p:nvSpPr>
        <p:spPr bwMode="auto">
          <a:xfrm>
            <a:off x="7092951" y="2408239"/>
            <a:ext cx="575479"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Help</a:t>
            </a:r>
            <a:endParaRPr lang="en-CA" sz="1600">
              <a:latin typeface="Verdana" panose="020B0604030504040204" pitchFamily="34" charset="0"/>
            </a:endParaRPr>
          </a:p>
        </p:txBody>
      </p:sp>
      <p:sp>
        <p:nvSpPr>
          <p:cNvPr id="276500" name="Text Box 20"/>
          <p:cNvSpPr txBox="1">
            <a:spLocks noChangeArrowheads="1"/>
          </p:cNvSpPr>
          <p:nvPr/>
        </p:nvSpPr>
        <p:spPr bwMode="auto">
          <a:xfrm>
            <a:off x="7010401" y="3446464"/>
            <a:ext cx="665631"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Team</a:t>
            </a:r>
            <a:endParaRPr lang="en-CA" sz="1600">
              <a:latin typeface="Verdana" panose="020B0604030504040204" pitchFamily="34" charset="0"/>
            </a:endParaRPr>
          </a:p>
        </p:txBody>
      </p:sp>
      <p:sp>
        <p:nvSpPr>
          <p:cNvPr id="276501" name="Text Box 21"/>
          <p:cNvSpPr txBox="1">
            <a:spLocks noChangeArrowheads="1"/>
          </p:cNvSpPr>
          <p:nvPr/>
        </p:nvSpPr>
        <p:spPr bwMode="auto">
          <a:xfrm>
            <a:off x="4927601" y="2408239"/>
            <a:ext cx="1261179"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Workbench</a:t>
            </a:r>
            <a:endParaRPr lang="en-CA" sz="1600">
              <a:latin typeface="Verdana" panose="020B0604030504040204" pitchFamily="34" charset="0"/>
            </a:endParaRPr>
          </a:p>
        </p:txBody>
      </p:sp>
      <p:sp>
        <p:nvSpPr>
          <p:cNvPr id="276502" name="AutoShape 22"/>
          <p:cNvSpPr>
            <a:spLocks noChangeArrowheads="1"/>
          </p:cNvSpPr>
          <p:nvPr/>
        </p:nvSpPr>
        <p:spPr bwMode="auto">
          <a:xfrm>
            <a:off x="5492751" y="2862263"/>
            <a:ext cx="1285875" cy="976312"/>
          </a:xfrm>
          <a:prstGeom prst="roundRect">
            <a:avLst>
              <a:gd name="adj" fmla="val 15477"/>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03" name="Text Box 23"/>
          <p:cNvSpPr txBox="1">
            <a:spLocks noChangeArrowheads="1"/>
          </p:cNvSpPr>
          <p:nvPr/>
        </p:nvSpPr>
        <p:spPr bwMode="auto">
          <a:xfrm>
            <a:off x="5548314" y="2849564"/>
            <a:ext cx="669671"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JFace</a:t>
            </a:r>
            <a:endParaRPr lang="en-CA" sz="1600">
              <a:latin typeface="Verdana" panose="020B0604030504040204" pitchFamily="34" charset="0"/>
            </a:endParaRPr>
          </a:p>
        </p:txBody>
      </p:sp>
      <p:sp>
        <p:nvSpPr>
          <p:cNvPr id="276504" name="AutoShape 24"/>
          <p:cNvSpPr>
            <a:spLocks noChangeArrowheads="1"/>
          </p:cNvSpPr>
          <p:nvPr/>
        </p:nvSpPr>
        <p:spPr bwMode="auto">
          <a:xfrm>
            <a:off x="4848225" y="3349625"/>
            <a:ext cx="1568450" cy="488950"/>
          </a:xfrm>
          <a:prstGeom prst="roundRect">
            <a:avLst>
              <a:gd name="adj" fmla="val 31819"/>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05" name="Text Box 25"/>
          <p:cNvSpPr txBox="1">
            <a:spLocks noChangeArrowheads="1"/>
          </p:cNvSpPr>
          <p:nvPr/>
        </p:nvSpPr>
        <p:spPr bwMode="auto">
          <a:xfrm>
            <a:off x="4927601" y="3338514"/>
            <a:ext cx="586699"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SWT</a:t>
            </a:r>
            <a:endParaRPr lang="en-CA" sz="1600">
              <a:latin typeface="Verdana" panose="020B0604030504040204" pitchFamily="34" charset="0"/>
            </a:endParaRPr>
          </a:p>
        </p:txBody>
      </p:sp>
      <p:sp>
        <p:nvSpPr>
          <p:cNvPr id="276506" name="Oval 26"/>
          <p:cNvSpPr>
            <a:spLocks noChangeArrowheads="1"/>
          </p:cNvSpPr>
          <p:nvPr/>
        </p:nvSpPr>
        <p:spPr bwMode="auto">
          <a:xfrm rot="21600000">
            <a:off x="4243388" y="3140076"/>
            <a:ext cx="241300" cy="265113"/>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07" name="Rectangle 27"/>
          <p:cNvSpPr>
            <a:spLocks noChangeArrowheads="1"/>
          </p:cNvSpPr>
          <p:nvPr/>
        </p:nvSpPr>
        <p:spPr bwMode="auto">
          <a:xfrm rot="21600000">
            <a:off x="4364038" y="3138488"/>
            <a:ext cx="120650" cy="2667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08" name="Oval 28"/>
          <p:cNvSpPr>
            <a:spLocks noChangeArrowheads="1"/>
          </p:cNvSpPr>
          <p:nvPr/>
        </p:nvSpPr>
        <p:spPr bwMode="auto">
          <a:xfrm rot="21600000">
            <a:off x="4243388" y="4260850"/>
            <a:ext cx="241300" cy="268288"/>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09" name="Rectangle 29"/>
          <p:cNvSpPr>
            <a:spLocks noChangeArrowheads="1"/>
          </p:cNvSpPr>
          <p:nvPr/>
        </p:nvSpPr>
        <p:spPr bwMode="auto">
          <a:xfrm rot="21600000">
            <a:off x="4364038" y="4260850"/>
            <a:ext cx="120650" cy="2667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10" name="Oval 30"/>
          <p:cNvSpPr>
            <a:spLocks noChangeArrowheads="1"/>
          </p:cNvSpPr>
          <p:nvPr/>
        </p:nvSpPr>
        <p:spPr bwMode="auto">
          <a:xfrm rot="10800000">
            <a:off x="8026400" y="3573463"/>
            <a:ext cx="241300" cy="265112"/>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11" name="Rectangle 31"/>
          <p:cNvSpPr>
            <a:spLocks noChangeArrowheads="1"/>
          </p:cNvSpPr>
          <p:nvPr/>
        </p:nvSpPr>
        <p:spPr bwMode="auto">
          <a:xfrm rot="10800000">
            <a:off x="8026400" y="3575051"/>
            <a:ext cx="120650" cy="26511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rot="10800000"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12" name="Oval 32"/>
          <p:cNvSpPr>
            <a:spLocks noChangeArrowheads="1"/>
          </p:cNvSpPr>
          <p:nvPr/>
        </p:nvSpPr>
        <p:spPr bwMode="auto">
          <a:xfrm rot="10800000">
            <a:off x="8026400" y="2462213"/>
            <a:ext cx="241300" cy="266700"/>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13" name="Rectangle 33"/>
          <p:cNvSpPr>
            <a:spLocks noChangeArrowheads="1"/>
          </p:cNvSpPr>
          <p:nvPr/>
        </p:nvSpPr>
        <p:spPr bwMode="auto">
          <a:xfrm rot="10800000">
            <a:off x="8026400" y="2462214"/>
            <a:ext cx="120650" cy="26828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rot="10800000"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14" name="Oval 34"/>
          <p:cNvSpPr>
            <a:spLocks noChangeArrowheads="1"/>
          </p:cNvSpPr>
          <p:nvPr/>
        </p:nvSpPr>
        <p:spPr bwMode="auto">
          <a:xfrm rot="10800000">
            <a:off x="8026400" y="4683125"/>
            <a:ext cx="241300" cy="266700"/>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15" name="Rectangle 35"/>
          <p:cNvSpPr>
            <a:spLocks noChangeArrowheads="1"/>
          </p:cNvSpPr>
          <p:nvPr/>
        </p:nvSpPr>
        <p:spPr bwMode="auto">
          <a:xfrm rot="10800000">
            <a:off x="8026400" y="4684713"/>
            <a:ext cx="120650" cy="2667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rot="10800000"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16" name="Text Box 36"/>
          <p:cNvSpPr txBox="1">
            <a:spLocks noChangeArrowheads="1"/>
          </p:cNvSpPr>
          <p:nvPr/>
        </p:nvSpPr>
        <p:spPr bwMode="auto">
          <a:xfrm>
            <a:off x="2657476" y="6021389"/>
            <a:ext cx="1800173" cy="334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800">
                <a:latin typeface="Verdana" panose="020B0604030504040204" pitchFamily="34" charset="0"/>
              </a:rPr>
              <a:t>Eclipse Project</a:t>
            </a:r>
            <a:endParaRPr lang="en-CA" sz="1800">
              <a:latin typeface="Verdana" panose="020B0604030504040204" pitchFamily="34" charset="0"/>
            </a:endParaRPr>
          </a:p>
        </p:txBody>
      </p:sp>
      <p:sp>
        <p:nvSpPr>
          <p:cNvPr id="276517" name="AutoShape 37"/>
          <p:cNvSpPr>
            <a:spLocks noChangeArrowheads="1"/>
          </p:cNvSpPr>
          <p:nvPr/>
        </p:nvSpPr>
        <p:spPr bwMode="auto">
          <a:xfrm>
            <a:off x="8750300" y="5216525"/>
            <a:ext cx="1246188" cy="933450"/>
          </a:xfrm>
          <a:prstGeom prst="roundRect">
            <a:avLst>
              <a:gd name="adj" fmla="val 16667"/>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18" name="AutoShape 38"/>
          <p:cNvSpPr>
            <a:spLocks noChangeArrowheads="1"/>
          </p:cNvSpPr>
          <p:nvPr/>
        </p:nvSpPr>
        <p:spPr bwMode="auto">
          <a:xfrm>
            <a:off x="8750300" y="3351213"/>
            <a:ext cx="1246188" cy="933450"/>
          </a:xfrm>
          <a:prstGeom prst="roundRect">
            <a:avLst>
              <a:gd name="adj" fmla="val 16667"/>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19" name="AutoShape 39"/>
          <p:cNvSpPr>
            <a:spLocks noChangeArrowheads="1"/>
          </p:cNvSpPr>
          <p:nvPr/>
        </p:nvSpPr>
        <p:spPr bwMode="auto">
          <a:xfrm>
            <a:off x="8750300" y="1573213"/>
            <a:ext cx="1246188" cy="933450"/>
          </a:xfrm>
          <a:prstGeom prst="roundRect">
            <a:avLst>
              <a:gd name="adj" fmla="val 16667"/>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20" name="Text Box 40"/>
          <p:cNvSpPr txBox="1">
            <a:spLocks noChangeArrowheads="1"/>
          </p:cNvSpPr>
          <p:nvPr/>
        </p:nvSpPr>
        <p:spPr bwMode="auto">
          <a:xfrm>
            <a:off x="2582863" y="2443163"/>
            <a:ext cx="15430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4C4C4"/>
                  </a:outerShdw>
                </a:effectLst>
              </a14:hiddenEffects>
            </a:ext>
          </a:extLst>
        </p:spPr>
        <p:txBody>
          <a:bodyPr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sz="1500">
                <a:latin typeface="Verdana" panose="020B0604030504040204" pitchFamily="34" charset="0"/>
              </a:rPr>
              <a:t>Java</a:t>
            </a:r>
          </a:p>
          <a:p>
            <a:pPr algn="ctr">
              <a:lnSpc>
                <a:spcPct val="100000"/>
              </a:lnSpc>
            </a:pPr>
            <a:r>
              <a:rPr lang="en-US" sz="1500">
                <a:latin typeface="Verdana" panose="020B0604030504040204" pitchFamily="34" charset="0"/>
              </a:rPr>
              <a:t>Development</a:t>
            </a:r>
          </a:p>
          <a:p>
            <a:pPr algn="ctr">
              <a:lnSpc>
                <a:spcPct val="100000"/>
              </a:lnSpc>
            </a:pPr>
            <a:r>
              <a:rPr lang="en-US" sz="1500">
                <a:latin typeface="Verdana" panose="020B0604030504040204" pitchFamily="34" charset="0"/>
              </a:rPr>
              <a:t>Tools</a:t>
            </a:r>
          </a:p>
          <a:p>
            <a:pPr algn="ctr">
              <a:lnSpc>
                <a:spcPct val="100000"/>
              </a:lnSpc>
            </a:pPr>
            <a:r>
              <a:rPr lang="en-US" sz="1500">
                <a:latin typeface="Verdana" panose="020B0604030504040204" pitchFamily="34" charset="0"/>
              </a:rPr>
              <a:t>(JDT)</a:t>
            </a:r>
            <a:endParaRPr lang="en-CA" sz="1500">
              <a:latin typeface="Verdana" panose="020B0604030504040204" pitchFamily="34" charset="0"/>
            </a:endParaRPr>
          </a:p>
        </p:txBody>
      </p:sp>
      <p:sp>
        <p:nvSpPr>
          <p:cNvPr id="276521" name="Text Box 41"/>
          <p:cNvSpPr txBox="1">
            <a:spLocks noChangeArrowheads="1"/>
          </p:cNvSpPr>
          <p:nvPr/>
        </p:nvSpPr>
        <p:spPr bwMode="auto">
          <a:xfrm>
            <a:off x="9064367" y="5386389"/>
            <a:ext cx="710131" cy="550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sz="1600">
                <a:latin typeface="Verdana" panose="020B0604030504040204" pitchFamily="34" charset="0"/>
              </a:rPr>
              <a:t>Their </a:t>
            </a:r>
          </a:p>
          <a:p>
            <a:pPr algn="ctr">
              <a:lnSpc>
                <a:spcPct val="100000"/>
              </a:lnSpc>
            </a:pPr>
            <a:r>
              <a:rPr lang="en-US" sz="1600">
                <a:latin typeface="Verdana" panose="020B0604030504040204" pitchFamily="34" charset="0"/>
              </a:rPr>
              <a:t>Tool</a:t>
            </a:r>
            <a:endParaRPr lang="en-CA" sz="1600">
              <a:latin typeface="Verdana" panose="020B0604030504040204" pitchFamily="34" charset="0"/>
            </a:endParaRPr>
          </a:p>
        </p:txBody>
      </p:sp>
      <p:sp>
        <p:nvSpPr>
          <p:cNvPr id="276522" name="Text Box 42"/>
          <p:cNvSpPr txBox="1">
            <a:spLocks noChangeArrowheads="1"/>
          </p:cNvSpPr>
          <p:nvPr/>
        </p:nvSpPr>
        <p:spPr bwMode="auto">
          <a:xfrm>
            <a:off x="9038587" y="3481389"/>
            <a:ext cx="644214" cy="550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sz="1600">
                <a:latin typeface="Verdana" panose="020B0604030504040204" pitchFamily="34" charset="0"/>
              </a:rPr>
              <a:t>Your </a:t>
            </a:r>
          </a:p>
          <a:p>
            <a:pPr algn="ctr">
              <a:lnSpc>
                <a:spcPct val="100000"/>
              </a:lnSpc>
            </a:pPr>
            <a:r>
              <a:rPr lang="en-US" sz="1600">
                <a:latin typeface="Verdana" panose="020B0604030504040204" pitchFamily="34" charset="0"/>
              </a:rPr>
              <a:t>Tool</a:t>
            </a:r>
            <a:endParaRPr lang="en-CA" sz="1600">
              <a:latin typeface="Verdana" panose="020B0604030504040204" pitchFamily="34" charset="0"/>
            </a:endParaRPr>
          </a:p>
        </p:txBody>
      </p:sp>
      <p:sp>
        <p:nvSpPr>
          <p:cNvPr id="276523" name="Text Box 43"/>
          <p:cNvSpPr txBox="1">
            <a:spLocks noChangeArrowheads="1"/>
          </p:cNvSpPr>
          <p:nvPr/>
        </p:nvSpPr>
        <p:spPr bwMode="auto">
          <a:xfrm>
            <a:off x="8918041" y="1728789"/>
            <a:ext cx="931344" cy="550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sz="1600">
                <a:latin typeface="Verdana" panose="020B0604030504040204" pitchFamily="34" charset="0"/>
              </a:rPr>
              <a:t>Another</a:t>
            </a:r>
          </a:p>
          <a:p>
            <a:pPr algn="ctr">
              <a:lnSpc>
                <a:spcPct val="100000"/>
              </a:lnSpc>
            </a:pPr>
            <a:r>
              <a:rPr lang="en-US" sz="1600">
                <a:latin typeface="Verdana" panose="020B0604030504040204" pitchFamily="34" charset="0"/>
              </a:rPr>
              <a:t>Tool</a:t>
            </a:r>
            <a:endParaRPr lang="en-CA" sz="1600">
              <a:latin typeface="Verdana" panose="020B0604030504040204" pitchFamily="34" charset="0"/>
            </a:endParaRPr>
          </a:p>
        </p:txBody>
      </p:sp>
      <p:sp>
        <p:nvSpPr>
          <p:cNvPr id="276524" name="Oval 44"/>
          <p:cNvSpPr>
            <a:spLocks noChangeArrowheads="1"/>
          </p:cNvSpPr>
          <p:nvPr/>
        </p:nvSpPr>
        <p:spPr bwMode="auto">
          <a:xfrm rot="10800000">
            <a:off x="9232900" y="4283075"/>
            <a:ext cx="241300" cy="266700"/>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25" name="Rectangle 45"/>
          <p:cNvSpPr>
            <a:spLocks noChangeArrowheads="1"/>
          </p:cNvSpPr>
          <p:nvPr/>
        </p:nvSpPr>
        <p:spPr bwMode="auto">
          <a:xfrm rot="10800000">
            <a:off x="9232900" y="4284663"/>
            <a:ext cx="241300" cy="1333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26" name="Rectangle 46"/>
          <p:cNvSpPr>
            <a:spLocks noChangeArrowheads="1"/>
          </p:cNvSpPr>
          <p:nvPr/>
        </p:nvSpPr>
        <p:spPr bwMode="auto">
          <a:xfrm rot="21600000">
            <a:off x="4484688" y="4306888"/>
            <a:ext cx="80962" cy="4445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27" name="Rectangle 47"/>
          <p:cNvSpPr>
            <a:spLocks noChangeArrowheads="1"/>
          </p:cNvSpPr>
          <p:nvPr/>
        </p:nvSpPr>
        <p:spPr bwMode="auto">
          <a:xfrm rot="21600000">
            <a:off x="4484688" y="4438650"/>
            <a:ext cx="80962" cy="46038"/>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28" name="Rectangle 48"/>
          <p:cNvSpPr>
            <a:spLocks noChangeArrowheads="1"/>
          </p:cNvSpPr>
          <p:nvPr/>
        </p:nvSpPr>
        <p:spPr bwMode="auto">
          <a:xfrm rot="21600000">
            <a:off x="4484688" y="3184526"/>
            <a:ext cx="80962" cy="42863"/>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29" name="Rectangle 49"/>
          <p:cNvSpPr>
            <a:spLocks noChangeArrowheads="1"/>
          </p:cNvSpPr>
          <p:nvPr/>
        </p:nvSpPr>
        <p:spPr bwMode="auto">
          <a:xfrm rot="21600000">
            <a:off x="4484688" y="3317875"/>
            <a:ext cx="80962" cy="4445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0" name="Rectangle 50"/>
          <p:cNvSpPr>
            <a:spLocks noChangeArrowheads="1"/>
          </p:cNvSpPr>
          <p:nvPr/>
        </p:nvSpPr>
        <p:spPr bwMode="auto">
          <a:xfrm rot="10800000">
            <a:off x="7945438" y="3751263"/>
            <a:ext cx="80962" cy="4445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1" name="Rectangle 51"/>
          <p:cNvSpPr>
            <a:spLocks noChangeArrowheads="1"/>
          </p:cNvSpPr>
          <p:nvPr/>
        </p:nvSpPr>
        <p:spPr bwMode="auto">
          <a:xfrm rot="10800000">
            <a:off x="7945438" y="3617913"/>
            <a:ext cx="80962" cy="42862"/>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2" name="Rectangle 52"/>
          <p:cNvSpPr>
            <a:spLocks noChangeArrowheads="1"/>
          </p:cNvSpPr>
          <p:nvPr/>
        </p:nvSpPr>
        <p:spPr bwMode="auto">
          <a:xfrm rot="10800000">
            <a:off x="7945438" y="2640013"/>
            <a:ext cx="80962" cy="4445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3" name="Rectangle 53"/>
          <p:cNvSpPr>
            <a:spLocks noChangeArrowheads="1"/>
          </p:cNvSpPr>
          <p:nvPr/>
        </p:nvSpPr>
        <p:spPr bwMode="auto">
          <a:xfrm rot="10800000">
            <a:off x="7945438" y="2506663"/>
            <a:ext cx="80962" cy="4445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4" name="Rectangle 54"/>
          <p:cNvSpPr>
            <a:spLocks noChangeArrowheads="1"/>
          </p:cNvSpPr>
          <p:nvPr/>
        </p:nvSpPr>
        <p:spPr bwMode="auto">
          <a:xfrm rot="10800000">
            <a:off x="7945438" y="4860925"/>
            <a:ext cx="80962" cy="46038"/>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5" name="Rectangle 55"/>
          <p:cNvSpPr>
            <a:spLocks noChangeArrowheads="1"/>
          </p:cNvSpPr>
          <p:nvPr/>
        </p:nvSpPr>
        <p:spPr bwMode="auto">
          <a:xfrm rot="10800000">
            <a:off x="7945438" y="4729163"/>
            <a:ext cx="80962" cy="4445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276536" name="Rectangle 56"/>
          <p:cNvSpPr>
            <a:spLocks noChangeArrowheads="1"/>
          </p:cNvSpPr>
          <p:nvPr/>
        </p:nvSpPr>
        <p:spPr bwMode="auto">
          <a:xfrm rot="10800000">
            <a:off x="9394825" y="4195763"/>
            <a:ext cx="39688" cy="8890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37" name="Rectangle 57"/>
          <p:cNvSpPr>
            <a:spLocks noChangeArrowheads="1"/>
          </p:cNvSpPr>
          <p:nvPr/>
        </p:nvSpPr>
        <p:spPr bwMode="auto">
          <a:xfrm rot="10800000">
            <a:off x="9272589" y="4195763"/>
            <a:ext cx="41275" cy="8890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38" name="Text Box 58"/>
          <p:cNvSpPr txBox="1">
            <a:spLocks noChangeArrowheads="1"/>
          </p:cNvSpPr>
          <p:nvPr/>
        </p:nvSpPr>
        <p:spPr bwMode="auto">
          <a:xfrm>
            <a:off x="2617788" y="4148138"/>
            <a:ext cx="153035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9D9D9"/>
                  </a:outerShdw>
                </a:effectLst>
              </a14:hiddenEffects>
            </a:ext>
          </a:extLst>
        </p:spPr>
        <p:txBody>
          <a:bodyPr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r>
              <a:rPr lang="en-US" sz="1500">
                <a:latin typeface="Verdana" panose="020B0604030504040204" pitchFamily="34" charset="0"/>
              </a:rPr>
              <a:t>Plug-in</a:t>
            </a:r>
          </a:p>
          <a:p>
            <a:pPr algn="ctr">
              <a:lnSpc>
                <a:spcPct val="100000"/>
              </a:lnSpc>
            </a:pPr>
            <a:r>
              <a:rPr lang="en-US" sz="1500">
                <a:latin typeface="Verdana" panose="020B0604030504040204" pitchFamily="34" charset="0"/>
              </a:rPr>
              <a:t>Development</a:t>
            </a:r>
          </a:p>
          <a:p>
            <a:pPr algn="ctr">
              <a:lnSpc>
                <a:spcPct val="100000"/>
              </a:lnSpc>
            </a:pPr>
            <a:r>
              <a:rPr lang="en-US" sz="1500">
                <a:latin typeface="Verdana" panose="020B0604030504040204" pitchFamily="34" charset="0"/>
              </a:rPr>
              <a:t>Environment</a:t>
            </a:r>
          </a:p>
          <a:p>
            <a:pPr algn="ctr">
              <a:lnSpc>
                <a:spcPct val="100000"/>
              </a:lnSpc>
            </a:pPr>
            <a:r>
              <a:rPr lang="en-US" sz="1500">
                <a:latin typeface="Verdana" panose="020B0604030504040204" pitchFamily="34" charset="0"/>
              </a:rPr>
              <a:t>(PDE)</a:t>
            </a:r>
            <a:endParaRPr lang="en-CA" sz="1500">
              <a:latin typeface="Verdana" panose="020B0604030504040204" pitchFamily="34" charset="0"/>
            </a:endParaRPr>
          </a:p>
        </p:txBody>
      </p:sp>
      <p:sp>
        <p:nvSpPr>
          <p:cNvPr id="276539" name="Text Box 59"/>
          <p:cNvSpPr txBox="1">
            <a:spLocks noChangeArrowheads="1"/>
          </p:cNvSpPr>
          <p:nvPr/>
        </p:nvSpPr>
        <p:spPr bwMode="auto">
          <a:xfrm>
            <a:off x="4559301" y="1852614"/>
            <a:ext cx="1763303"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Eclipse Platform</a:t>
            </a:r>
            <a:endParaRPr lang="en-CA" sz="1600">
              <a:latin typeface="Verdana" panose="020B0604030504040204" pitchFamily="34" charset="0"/>
            </a:endParaRPr>
          </a:p>
        </p:txBody>
      </p:sp>
      <p:sp>
        <p:nvSpPr>
          <p:cNvPr id="276540" name="AutoShape 60"/>
          <p:cNvSpPr>
            <a:spLocks noChangeArrowheads="1"/>
          </p:cNvSpPr>
          <p:nvPr/>
        </p:nvSpPr>
        <p:spPr bwMode="auto">
          <a:xfrm>
            <a:off x="7010400" y="4348163"/>
            <a:ext cx="812800" cy="601662"/>
          </a:xfrm>
          <a:prstGeom prst="roundRect">
            <a:avLst>
              <a:gd name="adj" fmla="val 26282"/>
            </a:avLst>
          </a:prstGeom>
          <a:solidFill>
            <a:srgbClr val="FFFFFF"/>
          </a:solidFill>
          <a:ln w="9525">
            <a:solidFill>
              <a:srgbClr val="000000"/>
            </a:solidFill>
            <a:round/>
            <a:headEnd/>
            <a:tailEnd/>
          </a:ln>
          <a:effectLst>
            <a:outerShdw dist="107763" dir="2700000" algn="ctr" rotWithShape="0">
              <a:srgbClr val="C4C4C4"/>
            </a:outerShdw>
          </a:effectLst>
        </p:spPr>
        <p:txBody>
          <a:bodyPr wrap="none" lIns="57150" tIns="28575" rIns="57150" bIns="28575" anchor="ct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100000"/>
              </a:lnSpc>
            </a:pPr>
            <a:endParaRPr lang="en-US" sz="1500">
              <a:latin typeface="Verdana" panose="020B0604030504040204" pitchFamily="34" charset="0"/>
            </a:endParaRPr>
          </a:p>
        </p:txBody>
      </p:sp>
      <p:sp>
        <p:nvSpPr>
          <p:cNvPr id="276541" name="Text Box 61"/>
          <p:cNvSpPr txBox="1">
            <a:spLocks noChangeArrowheads="1"/>
          </p:cNvSpPr>
          <p:nvPr/>
        </p:nvSpPr>
        <p:spPr bwMode="auto">
          <a:xfrm>
            <a:off x="7010401" y="4386264"/>
            <a:ext cx="782265" cy="303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7150" tIns="28575" rIns="57150" bIns="28575">
            <a:spAutoFit/>
          </a:bodyPr>
          <a:lstStyle>
            <a:lvl1pPr defTabSz="571500">
              <a:defRPr sz="2400">
                <a:solidFill>
                  <a:schemeClr val="tx1"/>
                </a:solidFill>
                <a:latin typeface="Times New Roman" panose="02020603050405020304" pitchFamily="18" charset="0"/>
              </a:defRPr>
            </a:lvl1pPr>
            <a:lvl2pPr marL="285750" defTabSz="571500">
              <a:defRPr sz="2400">
                <a:solidFill>
                  <a:schemeClr val="tx1"/>
                </a:solidFill>
                <a:latin typeface="Times New Roman" panose="02020603050405020304" pitchFamily="18" charset="0"/>
              </a:defRPr>
            </a:lvl2pPr>
            <a:lvl3pPr marL="571500" defTabSz="571500">
              <a:defRPr sz="2400">
                <a:solidFill>
                  <a:schemeClr val="tx1"/>
                </a:solidFill>
                <a:latin typeface="Times New Roman" panose="02020603050405020304" pitchFamily="18" charset="0"/>
              </a:defRPr>
            </a:lvl3pPr>
            <a:lvl4pPr marL="857250" defTabSz="571500">
              <a:defRPr sz="2400">
                <a:solidFill>
                  <a:schemeClr val="tx1"/>
                </a:solidFill>
                <a:latin typeface="Times New Roman" panose="02020603050405020304" pitchFamily="18" charset="0"/>
              </a:defRPr>
            </a:lvl4pPr>
            <a:lvl5pPr marL="1143000" defTabSz="571500">
              <a:defRPr sz="2400">
                <a:solidFill>
                  <a:schemeClr val="tx1"/>
                </a:solidFill>
                <a:latin typeface="Times New Roman" panose="02020603050405020304" pitchFamily="18" charset="0"/>
              </a:defRPr>
            </a:lvl5pPr>
            <a:lvl6pPr marL="1600200" defTabSz="571500" eaLnBrk="0" fontAlgn="base" hangingPunct="0">
              <a:spcBef>
                <a:spcPct val="0"/>
              </a:spcBef>
              <a:spcAft>
                <a:spcPct val="0"/>
              </a:spcAft>
              <a:defRPr sz="2400">
                <a:solidFill>
                  <a:schemeClr val="tx1"/>
                </a:solidFill>
                <a:latin typeface="Times New Roman" panose="02020603050405020304" pitchFamily="18" charset="0"/>
              </a:defRPr>
            </a:lvl6pPr>
            <a:lvl7pPr marL="2057400" defTabSz="571500" eaLnBrk="0" fontAlgn="base" hangingPunct="0">
              <a:spcBef>
                <a:spcPct val="0"/>
              </a:spcBef>
              <a:spcAft>
                <a:spcPct val="0"/>
              </a:spcAft>
              <a:defRPr sz="2400">
                <a:solidFill>
                  <a:schemeClr val="tx1"/>
                </a:solidFill>
                <a:latin typeface="Times New Roman" panose="02020603050405020304" pitchFamily="18" charset="0"/>
              </a:defRPr>
            </a:lvl7pPr>
            <a:lvl8pPr marL="2514600" defTabSz="571500" eaLnBrk="0" fontAlgn="base" hangingPunct="0">
              <a:spcBef>
                <a:spcPct val="0"/>
              </a:spcBef>
              <a:spcAft>
                <a:spcPct val="0"/>
              </a:spcAft>
              <a:defRPr sz="2400">
                <a:solidFill>
                  <a:schemeClr val="tx1"/>
                </a:solidFill>
                <a:latin typeface="Times New Roman" panose="02020603050405020304" pitchFamily="18" charset="0"/>
              </a:defRPr>
            </a:lvl8pPr>
            <a:lvl9pPr marL="2971800" defTabSz="5715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pPr>
            <a:r>
              <a:rPr lang="en-US" sz="1600">
                <a:latin typeface="Verdana" panose="020B0604030504040204" pitchFamily="34" charset="0"/>
              </a:rPr>
              <a:t>Debug</a:t>
            </a:r>
            <a:endParaRPr lang="en-CA" sz="1600">
              <a:latin typeface="Verdana" panose="020B0604030504040204" pitchFamily="34" charset="0"/>
            </a:endParaRPr>
          </a:p>
        </p:txBody>
      </p:sp>
      <p:cxnSp>
        <p:nvCxnSpPr>
          <p:cNvPr id="276542" name="AutoShape 62"/>
          <p:cNvCxnSpPr>
            <a:cxnSpLocks noChangeShapeType="1"/>
            <a:stCxn id="276545" idx="0"/>
            <a:endCxn id="276484" idx="0"/>
          </p:cNvCxnSpPr>
          <p:nvPr/>
        </p:nvCxnSpPr>
        <p:spPr bwMode="auto">
          <a:xfrm rot="16200000" flipH="1">
            <a:off x="3225800" y="3949700"/>
            <a:ext cx="312738" cy="1588"/>
          </a:xfrm>
          <a:prstGeom prst="curvedConnector3">
            <a:avLst>
              <a:gd name="adj1" fmla="val 50255"/>
            </a:avLst>
          </a:prstGeom>
          <a:noFill/>
          <a:ln w="762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43" name="Rectangle 63"/>
          <p:cNvSpPr>
            <a:spLocks noChangeArrowheads="1"/>
          </p:cNvSpPr>
          <p:nvPr/>
        </p:nvSpPr>
        <p:spPr bwMode="auto">
          <a:xfrm rot="10800000">
            <a:off x="3422650" y="3436938"/>
            <a:ext cx="39688" cy="8890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44" name="Rectangle 64"/>
          <p:cNvSpPr>
            <a:spLocks noChangeArrowheads="1"/>
          </p:cNvSpPr>
          <p:nvPr/>
        </p:nvSpPr>
        <p:spPr bwMode="auto">
          <a:xfrm rot="10800000">
            <a:off x="3300414" y="3436938"/>
            <a:ext cx="41275" cy="88900"/>
          </a:xfrm>
          <a:prstGeom prst="rect">
            <a:avLst/>
          </a:prstGeom>
          <a:solidFill>
            <a:srgbClr val="FFE989"/>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45" name="Oval 65"/>
          <p:cNvSpPr>
            <a:spLocks noChangeArrowheads="1"/>
          </p:cNvSpPr>
          <p:nvPr/>
        </p:nvSpPr>
        <p:spPr bwMode="auto">
          <a:xfrm rot="10800000">
            <a:off x="3260725" y="3529013"/>
            <a:ext cx="241300" cy="266700"/>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276546" name="Rectangle 66"/>
          <p:cNvSpPr>
            <a:spLocks noChangeArrowheads="1"/>
          </p:cNvSpPr>
          <p:nvPr/>
        </p:nvSpPr>
        <p:spPr bwMode="auto">
          <a:xfrm rot="10800000">
            <a:off x="3260725" y="3530600"/>
            <a:ext cx="241300" cy="1333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2289167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0"/>
          </p:nvPr>
        </p:nvSpPr>
        <p:spPr/>
        <p:txBody>
          <a:bodyPr/>
          <a:lstStyle/>
          <a:p>
            <a:fld id="{7631B848-FA55-420E-A493-988141B4EBD3}" type="slidenum">
              <a:rPr lang="en-US"/>
              <a:pPr/>
              <a:t>59</a:t>
            </a:fld>
            <a:endParaRPr lang="en-US"/>
          </a:p>
        </p:txBody>
      </p:sp>
      <p:sp>
        <p:nvSpPr>
          <p:cNvPr id="278530" name="Rectangle 2"/>
          <p:cNvSpPr>
            <a:spLocks noGrp="1" noChangeArrowheads="1"/>
          </p:cNvSpPr>
          <p:nvPr>
            <p:ph type="title"/>
          </p:nvPr>
        </p:nvSpPr>
        <p:spPr/>
        <p:txBody>
          <a:bodyPr/>
          <a:lstStyle/>
          <a:p>
            <a:r>
              <a:rPr lang="en-US"/>
              <a:t>What is Eclipse?</a:t>
            </a:r>
          </a:p>
        </p:txBody>
      </p:sp>
      <p:sp>
        <p:nvSpPr>
          <p:cNvPr id="278531" name="Rectangle 3"/>
          <p:cNvSpPr>
            <a:spLocks noGrp="1" noChangeArrowheads="1"/>
          </p:cNvSpPr>
          <p:nvPr>
            <p:ph type="body" sz="half" idx="1"/>
          </p:nvPr>
        </p:nvSpPr>
        <p:spPr>
          <a:xfrm>
            <a:off x="1835150" y="1447800"/>
            <a:ext cx="4108450" cy="4800600"/>
          </a:xfrm>
        </p:spPr>
        <p:txBody>
          <a:bodyPr/>
          <a:lstStyle/>
          <a:p>
            <a:r>
              <a:rPr lang="en-US" sz="2000"/>
              <a:t>Eclipse is a universal platform for integrating development tools</a:t>
            </a:r>
          </a:p>
          <a:p>
            <a:endParaRPr lang="en-US" sz="2000"/>
          </a:p>
          <a:p>
            <a:r>
              <a:rPr lang="en-US" sz="2000"/>
              <a:t>Open, </a:t>
            </a:r>
            <a:r>
              <a:rPr lang="en-US" sz="2000">
                <a:cs typeface="Arial" panose="020B0604020202020204" pitchFamily="34" charset="0"/>
              </a:rPr>
              <a:t>extensible architecture based on plug-ins</a:t>
            </a:r>
          </a:p>
          <a:p>
            <a:pPr>
              <a:buFontTx/>
              <a:buNone/>
            </a:pPr>
            <a:endParaRPr lang="en-US" sz="2000"/>
          </a:p>
        </p:txBody>
      </p:sp>
      <p:sp>
        <p:nvSpPr>
          <p:cNvPr id="278532" name="AutoShape 4"/>
          <p:cNvSpPr>
            <a:spLocks noChangeArrowheads="1"/>
          </p:cNvSpPr>
          <p:nvPr/>
        </p:nvSpPr>
        <p:spPr bwMode="auto">
          <a:xfrm>
            <a:off x="5986464" y="4945064"/>
            <a:ext cx="4167187" cy="884237"/>
          </a:xfrm>
          <a:prstGeom prst="cube">
            <a:avLst>
              <a:gd name="adj" fmla="val 25000"/>
            </a:avLst>
          </a:prstGeom>
          <a:solidFill>
            <a:srgbClr val="666699">
              <a:alpha val="50000"/>
            </a:srgbClr>
          </a:solidFill>
          <a:ln w="38100">
            <a:solidFill>
              <a:srgbClr val="EAEAE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nchor="ctr" anchorCtr="1"/>
          <a:lstStyle/>
          <a:p>
            <a:endParaRPr lang="en-US"/>
          </a:p>
        </p:txBody>
      </p:sp>
      <p:sp>
        <p:nvSpPr>
          <p:cNvPr id="278533" name="Text Box 5"/>
          <p:cNvSpPr txBox="1">
            <a:spLocks noChangeArrowheads="1"/>
          </p:cNvSpPr>
          <p:nvPr/>
        </p:nvSpPr>
        <p:spPr bwMode="auto">
          <a:xfrm>
            <a:off x="6108701" y="5329239"/>
            <a:ext cx="3732213" cy="327025"/>
          </a:xfrm>
          <a:prstGeom prst="rect">
            <a:avLst/>
          </a:prstGeom>
          <a:noFill/>
          <a:ln>
            <a:noFill/>
          </a:ln>
          <a:effectLst/>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nchor="ctr" anchorCtr="1">
            <a:spAutoFit/>
          </a:bodyPr>
          <a:lstStyle/>
          <a:p>
            <a:pPr>
              <a:lnSpc>
                <a:spcPct val="100000"/>
              </a:lnSpc>
            </a:pPr>
            <a:r>
              <a:rPr lang="en-US" sz="2000"/>
              <a:t>Java Virtual Machine</a:t>
            </a:r>
          </a:p>
        </p:txBody>
      </p:sp>
      <p:sp>
        <p:nvSpPr>
          <p:cNvPr id="278534" name="AutoShape 6"/>
          <p:cNvSpPr>
            <a:spLocks noChangeArrowheads="1"/>
          </p:cNvSpPr>
          <p:nvPr/>
        </p:nvSpPr>
        <p:spPr bwMode="auto">
          <a:xfrm>
            <a:off x="5973764" y="3922713"/>
            <a:ext cx="4181475" cy="914400"/>
          </a:xfrm>
          <a:prstGeom prst="cube">
            <a:avLst>
              <a:gd name="adj" fmla="val 25000"/>
            </a:avLst>
          </a:prstGeom>
          <a:solidFill>
            <a:srgbClr val="33CCCC">
              <a:alpha val="50000"/>
            </a:srgbClr>
          </a:solidFill>
          <a:ln w="38100">
            <a:solidFill>
              <a:srgbClr val="EAEAE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nchor="ctr" anchorCtr="1"/>
          <a:lstStyle/>
          <a:p>
            <a:endParaRPr lang="en-US"/>
          </a:p>
        </p:txBody>
      </p:sp>
      <p:sp>
        <p:nvSpPr>
          <p:cNvPr id="278535" name="Text Box 7"/>
          <p:cNvSpPr txBox="1">
            <a:spLocks noChangeArrowheads="1"/>
          </p:cNvSpPr>
          <p:nvPr/>
        </p:nvSpPr>
        <p:spPr bwMode="auto">
          <a:xfrm>
            <a:off x="6064250" y="4295776"/>
            <a:ext cx="3773488" cy="327025"/>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nchor="ctr" anchorCtr="1">
            <a:spAutoFit/>
          </a:bodyPr>
          <a:lstStyle/>
          <a:p>
            <a:pPr>
              <a:lnSpc>
                <a:spcPct val="100000"/>
              </a:lnSpc>
            </a:pPr>
            <a:r>
              <a:rPr lang="en-US" sz="2000"/>
              <a:t>Eclipse Platform</a:t>
            </a:r>
          </a:p>
        </p:txBody>
      </p:sp>
      <p:sp>
        <p:nvSpPr>
          <p:cNvPr id="278536" name="AutoShape 8"/>
          <p:cNvSpPr>
            <a:spLocks noChangeArrowheads="1"/>
          </p:cNvSpPr>
          <p:nvPr/>
        </p:nvSpPr>
        <p:spPr bwMode="auto">
          <a:xfrm>
            <a:off x="5948363" y="2843213"/>
            <a:ext cx="4227512" cy="914400"/>
          </a:xfrm>
          <a:prstGeom prst="cube">
            <a:avLst>
              <a:gd name="adj" fmla="val 25000"/>
            </a:avLst>
          </a:prstGeom>
          <a:solidFill>
            <a:srgbClr val="339966">
              <a:alpha val="50000"/>
            </a:srgbClr>
          </a:solidFill>
          <a:ln w="38100">
            <a:solidFill>
              <a:srgbClr val="EAEAE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nchor="ctr" anchorCtr="1"/>
          <a:lstStyle/>
          <a:p>
            <a:endParaRPr lang="en-US"/>
          </a:p>
        </p:txBody>
      </p:sp>
      <p:sp>
        <p:nvSpPr>
          <p:cNvPr id="278537" name="Text Box 9"/>
          <p:cNvSpPr txBox="1">
            <a:spLocks noChangeArrowheads="1"/>
          </p:cNvSpPr>
          <p:nvPr/>
        </p:nvSpPr>
        <p:spPr bwMode="auto">
          <a:xfrm>
            <a:off x="6080126" y="3252789"/>
            <a:ext cx="3756025" cy="327025"/>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nchor="ctr" anchorCtr="1">
            <a:spAutoFit/>
          </a:bodyPr>
          <a:lstStyle/>
          <a:p>
            <a:pPr>
              <a:lnSpc>
                <a:spcPct val="100000"/>
              </a:lnSpc>
            </a:pPr>
            <a:r>
              <a:rPr lang="en-US" sz="2000"/>
              <a:t>Java Development Tools</a:t>
            </a:r>
          </a:p>
        </p:txBody>
      </p:sp>
      <p:sp>
        <p:nvSpPr>
          <p:cNvPr id="278538" name="AutoShape 10"/>
          <p:cNvSpPr>
            <a:spLocks noChangeArrowheads="1"/>
          </p:cNvSpPr>
          <p:nvPr/>
        </p:nvSpPr>
        <p:spPr bwMode="auto">
          <a:xfrm>
            <a:off x="5962651" y="1681163"/>
            <a:ext cx="4214813" cy="914400"/>
          </a:xfrm>
          <a:prstGeom prst="cube">
            <a:avLst>
              <a:gd name="adj" fmla="val 25000"/>
            </a:avLst>
          </a:prstGeom>
          <a:solidFill>
            <a:srgbClr val="996600">
              <a:alpha val="35001"/>
            </a:srgbClr>
          </a:solidFill>
          <a:ln w="38100">
            <a:solidFill>
              <a:srgbClr val="EAEAEA"/>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nchor="ctr" anchorCtr="1"/>
          <a:lstStyle/>
          <a:p>
            <a:endParaRPr lang="en-US"/>
          </a:p>
        </p:txBody>
      </p:sp>
      <p:sp>
        <p:nvSpPr>
          <p:cNvPr id="278539" name="Text Box 11"/>
          <p:cNvSpPr txBox="1">
            <a:spLocks noChangeArrowheads="1"/>
          </p:cNvSpPr>
          <p:nvPr/>
        </p:nvSpPr>
        <p:spPr bwMode="auto">
          <a:xfrm>
            <a:off x="6040438" y="2108201"/>
            <a:ext cx="3854450" cy="327025"/>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nchor="ctr" anchorCtr="1">
            <a:spAutoFit/>
          </a:bodyPr>
          <a:lstStyle/>
          <a:p>
            <a:pPr>
              <a:lnSpc>
                <a:spcPct val="100000"/>
              </a:lnSpc>
            </a:pPr>
            <a:r>
              <a:rPr lang="en-US" sz="2000"/>
              <a:t>Plug-in development environment</a:t>
            </a:r>
          </a:p>
        </p:txBody>
      </p:sp>
    </p:spTree>
    <p:extLst>
      <p:ext uri="{BB962C8B-B14F-4D97-AF65-F5344CB8AC3E}">
        <p14:creationId xmlns:p14="http://schemas.microsoft.com/office/powerpoint/2010/main" val="27262475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Properties of a good unit test</a:t>
            </a:r>
            <a:endParaRPr lang="en-US" dirty="0"/>
          </a:p>
        </p:txBody>
      </p:sp>
      <p:sp>
        <p:nvSpPr>
          <p:cNvPr id="3" name="Content Placeholder 2"/>
          <p:cNvSpPr>
            <a:spLocks noGrp="1"/>
          </p:cNvSpPr>
          <p:nvPr>
            <p:ph idx="1"/>
          </p:nvPr>
        </p:nvSpPr>
        <p:spPr/>
        <p:txBody>
          <a:bodyPr>
            <a:normAutofit fontScale="92500" lnSpcReduction="10000"/>
          </a:bodyPr>
          <a:lstStyle/>
          <a:p>
            <a:pPr marL="118872" indent="0">
              <a:lnSpc>
                <a:spcPct val="150000"/>
              </a:lnSpc>
              <a:buNone/>
            </a:pPr>
            <a:r>
              <a:rPr lang="en-US" sz="2400" dirty="0"/>
              <a:t>A unit test should have the following properties:</a:t>
            </a:r>
          </a:p>
          <a:p>
            <a:pPr marL="576072" indent="-457200">
              <a:lnSpc>
                <a:spcPct val="150000"/>
              </a:lnSpc>
              <a:buFont typeface="+mj-lt"/>
              <a:buAutoNum type="arabicPeriod"/>
            </a:pPr>
            <a:r>
              <a:rPr lang="en-US" sz="2400" dirty="0"/>
              <a:t>It should be automated and repeatable.</a:t>
            </a:r>
          </a:p>
          <a:p>
            <a:pPr marL="576072" indent="-457200">
              <a:lnSpc>
                <a:spcPct val="150000"/>
              </a:lnSpc>
              <a:buFont typeface="+mj-lt"/>
              <a:buAutoNum type="arabicPeriod"/>
            </a:pPr>
            <a:r>
              <a:rPr lang="en-US" sz="2400" dirty="0"/>
              <a:t>It should be easy to implement.</a:t>
            </a:r>
          </a:p>
          <a:p>
            <a:pPr marL="576072" indent="-457200">
              <a:lnSpc>
                <a:spcPct val="150000"/>
              </a:lnSpc>
              <a:buFont typeface="+mj-lt"/>
              <a:buAutoNum type="arabicPeriod"/>
            </a:pPr>
            <a:r>
              <a:rPr lang="en-US" sz="2400" dirty="0"/>
              <a:t>Once it’s written, it should remain for future use.</a:t>
            </a:r>
          </a:p>
          <a:p>
            <a:pPr marL="576072" indent="-457200">
              <a:lnSpc>
                <a:spcPct val="150000"/>
              </a:lnSpc>
              <a:buFont typeface="+mj-lt"/>
              <a:buAutoNum type="arabicPeriod"/>
            </a:pPr>
            <a:r>
              <a:rPr lang="en-US" sz="2400" dirty="0"/>
              <a:t>Anyone should be able to run it.</a:t>
            </a:r>
          </a:p>
          <a:p>
            <a:pPr marL="576072" indent="-457200">
              <a:lnSpc>
                <a:spcPct val="150000"/>
              </a:lnSpc>
              <a:buFont typeface="+mj-lt"/>
              <a:buAutoNum type="arabicPeriod"/>
            </a:pPr>
            <a:r>
              <a:rPr lang="en-US" sz="2400" dirty="0"/>
              <a:t>It should run at the push of a button.</a:t>
            </a:r>
          </a:p>
          <a:p>
            <a:pPr marL="576072" indent="-457200">
              <a:lnSpc>
                <a:spcPct val="150000"/>
              </a:lnSpc>
              <a:buFont typeface="+mj-lt"/>
              <a:buAutoNum type="arabicPeriod"/>
            </a:pPr>
            <a:r>
              <a:rPr lang="en-US" sz="2400" dirty="0"/>
              <a:t>It should run quickly.</a:t>
            </a:r>
          </a:p>
          <a:p>
            <a:endParaRPr lang="en-US" sz="2400" dirty="0"/>
          </a:p>
        </p:txBody>
      </p:sp>
    </p:spTree>
    <p:extLst>
      <p:ext uri="{BB962C8B-B14F-4D97-AF65-F5344CB8AC3E}">
        <p14:creationId xmlns:p14="http://schemas.microsoft.com/office/powerpoint/2010/main" val="8031570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3"/>
          <p:cNvSpPr>
            <a:spLocks noGrp="1"/>
          </p:cNvSpPr>
          <p:nvPr>
            <p:ph type="sldNum" sz="quarter" idx="10"/>
          </p:nvPr>
        </p:nvSpPr>
        <p:spPr/>
        <p:txBody>
          <a:bodyPr/>
          <a:lstStyle/>
          <a:p>
            <a:fld id="{E08E4B7E-5D29-4F16-B88D-26143A40365E}" type="slidenum">
              <a:rPr lang="en-US"/>
              <a:pPr/>
              <a:t>60</a:t>
            </a:fld>
            <a:endParaRPr lang="en-US"/>
          </a:p>
        </p:txBody>
      </p:sp>
      <p:grpSp>
        <p:nvGrpSpPr>
          <p:cNvPr id="280578" name="Group 2"/>
          <p:cNvGrpSpPr>
            <a:grpSpLocks/>
          </p:cNvGrpSpPr>
          <p:nvPr/>
        </p:nvGrpSpPr>
        <p:grpSpPr bwMode="auto">
          <a:xfrm>
            <a:off x="3081338" y="1744664"/>
            <a:ext cx="6253162" cy="4414837"/>
            <a:chOff x="981" y="1099"/>
            <a:chExt cx="3939" cy="2781"/>
          </a:xfrm>
        </p:grpSpPr>
        <p:pic>
          <p:nvPicPr>
            <p:cNvPr id="280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 y="1099"/>
              <a:ext cx="3939" cy="2767"/>
            </a:xfrm>
            <a:prstGeom prst="rect">
              <a:avLst/>
            </a:prstGeom>
            <a:solidFill>
              <a:srgbClr val="002625"/>
            </a:solidFill>
            <a:ln>
              <a:noFill/>
            </a:ln>
            <a:effectLst/>
            <a:extLs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80580" name="Rectangle 4"/>
            <p:cNvSpPr>
              <a:spLocks noChangeArrowheads="1"/>
            </p:cNvSpPr>
            <p:nvPr/>
          </p:nvSpPr>
          <p:spPr bwMode="auto">
            <a:xfrm>
              <a:off x="991" y="1111"/>
              <a:ext cx="3924" cy="2767"/>
            </a:xfrm>
            <a:prstGeom prst="rect">
              <a:avLst/>
            </a:prstGeom>
            <a:noFill/>
            <a:ln w="31750">
              <a:solidFill>
                <a:srgbClr val="002625"/>
              </a:solidFill>
              <a:miter lim="800000"/>
              <a:headEnd/>
              <a:tailEnd/>
            </a:ln>
            <a:effectLst/>
            <a:extLst>
              <a:ext uri="{909E8E84-426E-40DD-AFC4-6F175D3DCCD1}">
                <a14:hiddenFill xmlns:a14="http://schemas.microsoft.com/office/drawing/2010/main">
                  <a:solidFill>
                    <a:srgbClr val="002625">
                      <a:alpha val="25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581" name="Rectangle 5"/>
            <p:cNvSpPr>
              <a:spLocks noChangeArrowheads="1"/>
            </p:cNvSpPr>
            <p:nvPr/>
          </p:nvSpPr>
          <p:spPr bwMode="auto">
            <a:xfrm>
              <a:off x="991" y="2100"/>
              <a:ext cx="143" cy="177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582" name="Rectangle 6"/>
            <p:cNvSpPr>
              <a:spLocks noChangeArrowheads="1"/>
            </p:cNvSpPr>
            <p:nvPr/>
          </p:nvSpPr>
          <p:spPr bwMode="auto">
            <a:xfrm>
              <a:off x="1127" y="3722"/>
              <a:ext cx="2538" cy="158"/>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583" name="Rectangle 7"/>
            <p:cNvSpPr>
              <a:spLocks noChangeArrowheads="1"/>
            </p:cNvSpPr>
            <p:nvPr/>
          </p:nvSpPr>
          <p:spPr bwMode="auto">
            <a:xfrm>
              <a:off x="2805" y="1372"/>
              <a:ext cx="1244" cy="128"/>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584" name="Rectangle 8"/>
            <p:cNvSpPr>
              <a:spLocks noChangeArrowheads="1"/>
            </p:cNvSpPr>
            <p:nvPr/>
          </p:nvSpPr>
          <p:spPr bwMode="auto">
            <a:xfrm>
              <a:off x="3265" y="1246"/>
              <a:ext cx="1628" cy="128"/>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585" name="Rectangle 9"/>
            <p:cNvSpPr>
              <a:spLocks noChangeArrowheads="1"/>
            </p:cNvSpPr>
            <p:nvPr/>
          </p:nvSpPr>
          <p:spPr bwMode="auto">
            <a:xfrm>
              <a:off x="996" y="1109"/>
              <a:ext cx="3902" cy="148"/>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grpSp>
      <p:sp>
        <p:nvSpPr>
          <p:cNvPr id="280586" name="Rectangle 10"/>
          <p:cNvSpPr>
            <a:spLocks noGrp="1" noChangeArrowheads="1"/>
          </p:cNvSpPr>
          <p:nvPr>
            <p:ph type="title"/>
          </p:nvPr>
        </p:nvSpPr>
        <p:spPr/>
        <p:txBody>
          <a:bodyPr/>
          <a:lstStyle/>
          <a:p>
            <a:r>
              <a:rPr lang="en-US"/>
              <a:t>Workbench Terminology</a:t>
            </a:r>
          </a:p>
        </p:txBody>
      </p:sp>
      <p:grpSp>
        <p:nvGrpSpPr>
          <p:cNvPr id="280587" name="Group 11"/>
          <p:cNvGrpSpPr>
            <a:grpSpLocks/>
          </p:cNvGrpSpPr>
          <p:nvPr/>
        </p:nvGrpSpPr>
        <p:grpSpPr bwMode="auto">
          <a:xfrm>
            <a:off x="1749426" y="2125668"/>
            <a:ext cx="1412875" cy="276225"/>
            <a:chOff x="142" y="1339"/>
            <a:chExt cx="890" cy="174"/>
          </a:xfrm>
        </p:grpSpPr>
        <p:sp>
          <p:nvSpPr>
            <p:cNvPr id="280588" name="Text Box 12"/>
            <p:cNvSpPr txBox="1">
              <a:spLocks noChangeArrowheads="1"/>
            </p:cNvSpPr>
            <p:nvPr/>
          </p:nvSpPr>
          <p:spPr bwMode="auto">
            <a:xfrm>
              <a:off x="142" y="1339"/>
              <a:ext cx="433" cy="17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Tool bar</a:t>
              </a:r>
            </a:p>
          </p:txBody>
        </p:sp>
        <p:sp>
          <p:nvSpPr>
            <p:cNvPr id="280589" name="Line 13"/>
            <p:cNvSpPr>
              <a:spLocks noChangeShapeType="1"/>
            </p:cNvSpPr>
            <p:nvPr/>
          </p:nvSpPr>
          <p:spPr bwMode="auto">
            <a:xfrm flipV="1">
              <a:off x="642" y="1424"/>
              <a:ext cx="390"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590" name="Group 14"/>
          <p:cNvGrpSpPr>
            <a:grpSpLocks/>
          </p:cNvGrpSpPr>
          <p:nvPr/>
        </p:nvGrpSpPr>
        <p:grpSpPr bwMode="auto">
          <a:xfrm>
            <a:off x="1763714" y="2484439"/>
            <a:ext cx="1373187" cy="941387"/>
            <a:chOff x="151" y="1565"/>
            <a:chExt cx="865" cy="593"/>
          </a:xfrm>
        </p:grpSpPr>
        <p:sp>
          <p:nvSpPr>
            <p:cNvPr id="280591" name="Text Box 15"/>
            <p:cNvSpPr txBox="1">
              <a:spLocks noChangeArrowheads="1"/>
            </p:cNvSpPr>
            <p:nvPr/>
          </p:nvSpPr>
          <p:spPr bwMode="auto">
            <a:xfrm>
              <a:off x="151" y="1565"/>
              <a:ext cx="569" cy="59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Perspective</a:t>
              </a:r>
            </a:p>
            <a:p>
              <a:pPr>
                <a:lnSpc>
                  <a:spcPct val="100000"/>
                </a:lnSpc>
                <a:spcBef>
                  <a:spcPct val="20000"/>
                </a:spcBef>
                <a:buSzPct val="75000"/>
              </a:pPr>
              <a:r>
                <a:rPr lang="en-US" sz="1200"/>
                <a:t>and</a:t>
              </a:r>
            </a:p>
            <a:p>
              <a:pPr>
                <a:lnSpc>
                  <a:spcPct val="100000"/>
                </a:lnSpc>
                <a:spcBef>
                  <a:spcPct val="20000"/>
                </a:spcBef>
                <a:buSzPct val="75000"/>
              </a:pPr>
              <a:r>
                <a:rPr lang="en-US" sz="1200"/>
                <a:t>Fast View</a:t>
              </a:r>
            </a:p>
            <a:p>
              <a:pPr>
                <a:lnSpc>
                  <a:spcPct val="100000"/>
                </a:lnSpc>
                <a:spcBef>
                  <a:spcPct val="20000"/>
                </a:spcBef>
                <a:buSzPct val="75000"/>
              </a:pPr>
              <a:r>
                <a:rPr lang="en-US" sz="1200"/>
                <a:t>bar</a:t>
              </a:r>
            </a:p>
          </p:txBody>
        </p:sp>
        <p:sp>
          <p:nvSpPr>
            <p:cNvPr id="280592" name="Line 16"/>
            <p:cNvSpPr>
              <a:spLocks noChangeShapeType="1"/>
            </p:cNvSpPr>
            <p:nvPr/>
          </p:nvSpPr>
          <p:spPr bwMode="auto">
            <a:xfrm flipV="1">
              <a:off x="806" y="1856"/>
              <a:ext cx="210" cy="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593" name="Group 17"/>
          <p:cNvGrpSpPr>
            <a:grpSpLocks/>
          </p:cNvGrpSpPr>
          <p:nvPr/>
        </p:nvGrpSpPr>
        <p:grpSpPr bwMode="auto">
          <a:xfrm>
            <a:off x="1752600" y="3390903"/>
            <a:ext cx="1771650" cy="1008063"/>
            <a:chOff x="144" y="2136"/>
            <a:chExt cx="1116" cy="635"/>
          </a:xfrm>
        </p:grpSpPr>
        <p:sp>
          <p:nvSpPr>
            <p:cNvPr id="280594" name="Text Box 18"/>
            <p:cNvSpPr txBox="1">
              <a:spLocks noChangeArrowheads="1"/>
            </p:cNvSpPr>
            <p:nvPr/>
          </p:nvSpPr>
          <p:spPr bwMode="auto">
            <a:xfrm>
              <a:off x="144" y="2317"/>
              <a:ext cx="495" cy="45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Resource</a:t>
              </a:r>
            </a:p>
            <a:p>
              <a:pPr>
                <a:lnSpc>
                  <a:spcPct val="100000"/>
                </a:lnSpc>
                <a:spcBef>
                  <a:spcPct val="20000"/>
                </a:spcBef>
                <a:buSzPct val="75000"/>
              </a:pPr>
              <a:r>
                <a:rPr lang="en-US" sz="1200"/>
                <a:t>Navigator</a:t>
              </a:r>
            </a:p>
            <a:p>
              <a:pPr>
                <a:lnSpc>
                  <a:spcPct val="100000"/>
                </a:lnSpc>
                <a:spcBef>
                  <a:spcPct val="20000"/>
                </a:spcBef>
                <a:buSzPct val="75000"/>
              </a:pPr>
              <a:r>
                <a:rPr lang="en-US" sz="1200"/>
                <a:t>view</a:t>
              </a:r>
            </a:p>
          </p:txBody>
        </p:sp>
        <p:sp>
          <p:nvSpPr>
            <p:cNvPr id="280595" name="Line 19"/>
            <p:cNvSpPr>
              <a:spLocks noChangeShapeType="1"/>
            </p:cNvSpPr>
            <p:nvPr/>
          </p:nvSpPr>
          <p:spPr bwMode="auto">
            <a:xfrm flipV="1">
              <a:off x="715" y="2136"/>
              <a:ext cx="545" cy="41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596" name="Group 20"/>
          <p:cNvGrpSpPr>
            <a:grpSpLocks/>
          </p:cNvGrpSpPr>
          <p:nvPr/>
        </p:nvGrpSpPr>
        <p:grpSpPr bwMode="auto">
          <a:xfrm>
            <a:off x="4946648" y="5892804"/>
            <a:ext cx="666750" cy="862013"/>
            <a:chOff x="2156" y="3712"/>
            <a:chExt cx="420" cy="543"/>
          </a:xfrm>
        </p:grpSpPr>
        <p:sp>
          <p:nvSpPr>
            <p:cNvPr id="280597" name="Text Box 21"/>
            <p:cNvSpPr txBox="1">
              <a:spLocks noChangeArrowheads="1"/>
            </p:cNvSpPr>
            <p:nvPr/>
          </p:nvSpPr>
          <p:spPr bwMode="auto">
            <a:xfrm>
              <a:off x="2156" y="3941"/>
              <a:ext cx="420" cy="3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Stacked</a:t>
              </a:r>
            </a:p>
            <a:p>
              <a:pPr>
                <a:lnSpc>
                  <a:spcPct val="100000"/>
                </a:lnSpc>
                <a:spcBef>
                  <a:spcPct val="20000"/>
                </a:spcBef>
                <a:buSzPct val="75000"/>
              </a:pPr>
              <a:r>
                <a:rPr lang="en-US" sz="1200"/>
                <a:t>views</a:t>
              </a:r>
            </a:p>
          </p:txBody>
        </p:sp>
        <p:sp>
          <p:nvSpPr>
            <p:cNvPr id="280598" name="Line 22"/>
            <p:cNvSpPr>
              <a:spLocks noChangeShapeType="1"/>
            </p:cNvSpPr>
            <p:nvPr/>
          </p:nvSpPr>
          <p:spPr bwMode="auto">
            <a:xfrm flipV="1">
              <a:off x="2404" y="3712"/>
              <a:ext cx="0" cy="2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599" name="Group 23"/>
          <p:cNvGrpSpPr>
            <a:grpSpLocks/>
          </p:cNvGrpSpPr>
          <p:nvPr/>
        </p:nvGrpSpPr>
        <p:grpSpPr bwMode="auto">
          <a:xfrm>
            <a:off x="1749426" y="4821244"/>
            <a:ext cx="1654175" cy="498475"/>
            <a:chOff x="142" y="3037"/>
            <a:chExt cx="1042" cy="314"/>
          </a:xfrm>
        </p:grpSpPr>
        <p:sp>
          <p:nvSpPr>
            <p:cNvPr id="280600" name="Text Box 24"/>
            <p:cNvSpPr txBox="1">
              <a:spLocks noChangeArrowheads="1"/>
            </p:cNvSpPr>
            <p:nvPr/>
          </p:nvSpPr>
          <p:spPr bwMode="auto">
            <a:xfrm>
              <a:off x="142" y="3037"/>
              <a:ext cx="524" cy="3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Properties</a:t>
              </a:r>
            </a:p>
            <a:p>
              <a:pPr>
                <a:lnSpc>
                  <a:spcPct val="100000"/>
                </a:lnSpc>
                <a:spcBef>
                  <a:spcPct val="20000"/>
                </a:spcBef>
                <a:buSzPct val="75000"/>
              </a:pPr>
              <a:r>
                <a:rPr lang="en-US" sz="1200"/>
                <a:t>view</a:t>
              </a:r>
            </a:p>
          </p:txBody>
        </p:sp>
        <p:sp>
          <p:nvSpPr>
            <p:cNvPr id="280601" name="Line 25"/>
            <p:cNvSpPr>
              <a:spLocks noChangeShapeType="1"/>
            </p:cNvSpPr>
            <p:nvPr/>
          </p:nvSpPr>
          <p:spPr bwMode="auto">
            <a:xfrm flipV="1">
              <a:off x="737" y="3168"/>
              <a:ext cx="447"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602" name="Group 26"/>
          <p:cNvGrpSpPr>
            <a:grpSpLocks/>
          </p:cNvGrpSpPr>
          <p:nvPr/>
        </p:nvGrpSpPr>
        <p:grpSpPr bwMode="auto">
          <a:xfrm>
            <a:off x="6102352" y="5470527"/>
            <a:ext cx="512763" cy="1277938"/>
            <a:chOff x="2884" y="3446"/>
            <a:chExt cx="323" cy="805"/>
          </a:xfrm>
        </p:grpSpPr>
        <p:sp>
          <p:nvSpPr>
            <p:cNvPr id="280603" name="Text Box 27"/>
            <p:cNvSpPr txBox="1">
              <a:spLocks noChangeArrowheads="1"/>
            </p:cNvSpPr>
            <p:nvPr/>
          </p:nvSpPr>
          <p:spPr bwMode="auto">
            <a:xfrm>
              <a:off x="2884" y="3937"/>
              <a:ext cx="323" cy="3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Tasks</a:t>
              </a:r>
            </a:p>
            <a:p>
              <a:pPr>
                <a:lnSpc>
                  <a:spcPct val="100000"/>
                </a:lnSpc>
                <a:spcBef>
                  <a:spcPct val="20000"/>
                </a:spcBef>
                <a:buSzPct val="75000"/>
              </a:pPr>
              <a:r>
                <a:rPr lang="en-US" sz="1200"/>
                <a:t>view</a:t>
              </a:r>
            </a:p>
          </p:txBody>
        </p:sp>
        <p:sp>
          <p:nvSpPr>
            <p:cNvPr id="280604" name="Line 28"/>
            <p:cNvSpPr>
              <a:spLocks noChangeShapeType="1"/>
            </p:cNvSpPr>
            <p:nvPr/>
          </p:nvSpPr>
          <p:spPr bwMode="auto">
            <a:xfrm flipH="1" flipV="1">
              <a:off x="3080" y="3446"/>
              <a:ext cx="4" cy="48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605" name="Group 29"/>
          <p:cNvGrpSpPr>
            <a:grpSpLocks/>
          </p:cNvGrpSpPr>
          <p:nvPr/>
        </p:nvGrpSpPr>
        <p:grpSpPr bwMode="auto">
          <a:xfrm>
            <a:off x="8936042" y="3230567"/>
            <a:ext cx="1184275" cy="498475"/>
            <a:chOff x="4679" y="2035"/>
            <a:chExt cx="746" cy="314"/>
          </a:xfrm>
        </p:grpSpPr>
        <p:sp>
          <p:nvSpPr>
            <p:cNvPr id="280606" name="Text Box 30"/>
            <p:cNvSpPr txBox="1">
              <a:spLocks noChangeArrowheads="1"/>
            </p:cNvSpPr>
            <p:nvPr/>
          </p:nvSpPr>
          <p:spPr bwMode="auto">
            <a:xfrm>
              <a:off x="5018" y="2035"/>
              <a:ext cx="407" cy="3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Outline</a:t>
              </a:r>
            </a:p>
            <a:p>
              <a:pPr>
                <a:lnSpc>
                  <a:spcPct val="100000"/>
                </a:lnSpc>
                <a:spcBef>
                  <a:spcPct val="20000"/>
                </a:spcBef>
                <a:buSzPct val="75000"/>
              </a:pPr>
              <a:r>
                <a:rPr lang="en-US" sz="1200"/>
                <a:t>view</a:t>
              </a:r>
            </a:p>
          </p:txBody>
        </p:sp>
        <p:sp>
          <p:nvSpPr>
            <p:cNvPr id="280607" name="Line 31"/>
            <p:cNvSpPr>
              <a:spLocks noChangeShapeType="1"/>
            </p:cNvSpPr>
            <p:nvPr/>
          </p:nvSpPr>
          <p:spPr bwMode="auto">
            <a:xfrm flipH="1" flipV="1">
              <a:off x="4679" y="2168"/>
              <a:ext cx="332" cy="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608" name="Group 32"/>
          <p:cNvGrpSpPr>
            <a:grpSpLocks/>
          </p:cNvGrpSpPr>
          <p:nvPr/>
        </p:nvGrpSpPr>
        <p:grpSpPr bwMode="auto">
          <a:xfrm>
            <a:off x="8863016" y="4687888"/>
            <a:ext cx="1470025" cy="677862"/>
            <a:chOff x="4623" y="2893"/>
            <a:chExt cx="926" cy="427"/>
          </a:xfrm>
        </p:grpSpPr>
        <p:sp>
          <p:nvSpPr>
            <p:cNvPr id="280609" name="Text Box 33"/>
            <p:cNvSpPr txBox="1">
              <a:spLocks noChangeArrowheads="1"/>
            </p:cNvSpPr>
            <p:nvPr/>
          </p:nvSpPr>
          <p:spPr bwMode="auto">
            <a:xfrm>
              <a:off x="4993" y="2893"/>
              <a:ext cx="556" cy="3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Bookmarks</a:t>
              </a:r>
            </a:p>
            <a:p>
              <a:pPr>
                <a:lnSpc>
                  <a:spcPct val="100000"/>
                </a:lnSpc>
                <a:spcBef>
                  <a:spcPct val="20000"/>
                </a:spcBef>
                <a:buSzPct val="75000"/>
              </a:pPr>
              <a:r>
                <a:rPr lang="en-US" sz="1200"/>
                <a:t>view</a:t>
              </a:r>
            </a:p>
          </p:txBody>
        </p:sp>
        <p:sp>
          <p:nvSpPr>
            <p:cNvPr id="280610" name="Line 34"/>
            <p:cNvSpPr>
              <a:spLocks noChangeShapeType="1"/>
            </p:cNvSpPr>
            <p:nvPr/>
          </p:nvSpPr>
          <p:spPr bwMode="auto">
            <a:xfrm flipH="1">
              <a:off x="4623" y="3048"/>
              <a:ext cx="370" cy="27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611" name="Group 35"/>
          <p:cNvGrpSpPr>
            <a:grpSpLocks/>
          </p:cNvGrpSpPr>
          <p:nvPr/>
        </p:nvGrpSpPr>
        <p:grpSpPr bwMode="auto">
          <a:xfrm>
            <a:off x="1749426" y="1763714"/>
            <a:ext cx="1438275" cy="287337"/>
            <a:chOff x="142" y="1111"/>
            <a:chExt cx="906" cy="181"/>
          </a:xfrm>
        </p:grpSpPr>
        <p:sp>
          <p:nvSpPr>
            <p:cNvPr id="280612" name="Text Box 36"/>
            <p:cNvSpPr txBox="1">
              <a:spLocks noChangeArrowheads="1"/>
            </p:cNvSpPr>
            <p:nvPr/>
          </p:nvSpPr>
          <p:spPr bwMode="auto">
            <a:xfrm>
              <a:off x="142" y="1111"/>
              <a:ext cx="501" cy="17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Menu bar</a:t>
              </a:r>
            </a:p>
          </p:txBody>
        </p:sp>
        <p:sp>
          <p:nvSpPr>
            <p:cNvPr id="280613" name="Line 37"/>
            <p:cNvSpPr>
              <a:spLocks noChangeShapeType="1"/>
            </p:cNvSpPr>
            <p:nvPr/>
          </p:nvSpPr>
          <p:spPr bwMode="auto">
            <a:xfrm>
              <a:off x="700" y="1197"/>
              <a:ext cx="348" cy="9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614" name="Group 38"/>
          <p:cNvGrpSpPr>
            <a:grpSpLocks/>
          </p:cNvGrpSpPr>
          <p:nvPr/>
        </p:nvGrpSpPr>
        <p:grpSpPr bwMode="auto">
          <a:xfrm>
            <a:off x="8978900" y="5627693"/>
            <a:ext cx="1041400" cy="720725"/>
            <a:chOff x="4696" y="3545"/>
            <a:chExt cx="656" cy="454"/>
          </a:xfrm>
        </p:grpSpPr>
        <p:sp>
          <p:nvSpPr>
            <p:cNvPr id="280615" name="Text Box 39"/>
            <p:cNvSpPr txBox="1">
              <a:spLocks noChangeArrowheads="1"/>
            </p:cNvSpPr>
            <p:nvPr/>
          </p:nvSpPr>
          <p:spPr bwMode="auto">
            <a:xfrm>
              <a:off x="4993" y="3545"/>
              <a:ext cx="359" cy="45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Editor</a:t>
              </a:r>
            </a:p>
            <a:p>
              <a:pPr>
                <a:lnSpc>
                  <a:spcPct val="100000"/>
                </a:lnSpc>
                <a:spcBef>
                  <a:spcPct val="20000"/>
                </a:spcBef>
                <a:buSzPct val="75000"/>
              </a:pPr>
              <a:r>
                <a:rPr lang="en-US" sz="1200"/>
                <a:t>Status</a:t>
              </a:r>
            </a:p>
            <a:p>
              <a:pPr>
                <a:lnSpc>
                  <a:spcPct val="100000"/>
                </a:lnSpc>
                <a:spcBef>
                  <a:spcPct val="20000"/>
                </a:spcBef>
                <a:buSzPct val="75000"/>
              </a:pPr>
              <a:r>
                <a:rPr lang="en-US" sz="1200"/>
                <a:t>area</a:t>
              </a:r>
            </a:p>
          </p:txBody>
        </p:sp>
        <p:sp>
          <p:nvSpPr>
            <p:cNvPr id="280616" name="Line 40"/>
            <p:cNvSpPr>
              <a:spLocks noChangeShapeType="1"/>
            </p:cNvSpPr>
            <p:nvPr/>
          </p:nvSpPr>
          <p:spPr bwMode="auto">
            <a:xfrm flipH="1" flipV="1">
              <a:off x="4696" y="3768"/>
              <a:ext cx="307" cy="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0617" name="Group 41"/>
          <p:cNvGrpSpPr>
            <a:grpSpLocks/>
          </p:cNvGrpSpPr>
          <p:nvPr/>
        </p:nvGrpSpPr>
        <p:grpSpPr bwMode="auto">
          <a:xfrm>
            <a:off x="7596190" y="1798638"/>
            <a:ext cx="2462213" cy="919162"/>
            <a:chOff x="3795" y="1133"/>
            <a:chExt cx="1551" cy="579"/>
          </a:xfrm>
        </p:grpSpPr>
        <p:sp>
          <p:nvSpPr>
            <p:cNvPr id="280618" name="Text Box 42"/>
            <p:cNvSpPr txBox="1">
              <a:spLocks noChangeArrowheads="1"/>
            </p:cNvSpPr>
            <p:nvPr/>
          </p:nvSpPr>
          <p:spPr bwMode="auto">
            <a:xfrm>
              <a:off x="4992" y="1133"/>
              <a:ext cx="354" cy="31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20000"/>
                </a:spcBef>
                <a:buSzPct val="75000"/>
              </a:pPr>
              <a:r>
                <a:rPr lang="en-US" sz="1200"/>
                <a:t>Text</a:t>
              </a:r>
            </a:p>
            <a:p>
              <a:pPr>
                <a:lnSpc>
                  <a:spcPct val="100000"/>
                </a:lnSpc>
                <a:spcBef>
                  <a:spcPct val="20000"/>
                </a:spcBef>
                <a:buSzPct val="75000"/>
              </a:pPr>
              <a:r>
                <a:rPr lang="en-US" sz="1200"/>
                <a:t>editor</a:t>
              </a:r>
            </a:p>
          </p:txBody>
        </p:sp>
        <p:sp>
          <p:nvSpPr>
            <p:cNvPr id="280619" name="Line 43"/>
            <p:cNvSpPr>
              <a:spLocks noChangeShapeType="1"/>
            </p:cNvSpPr>
            <p:nvPr/>
          </p:nvSpPr>
          <p:spPr bwMode="auto">
            <a:xfrm flipH="1">
              <a:off x="3795" y="1304"/>
              <a:ext cx="1210" cy="40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0620" name="Rectangle 44">
            <a:hlinkHover r:id="" action="ppaction://noaction" highlightClick="1"/>
          </p:cNvPr>
          <p:cNvSpPr>
            <a:spLocks noChangeArrowheads="1"/>
          </p:cNvSpPr>
          <p:nvPr/>
        </p:nvSpPr>
        <p:spPr bwMode="auto">
          <a:xfrm>
            <a:off x="3103564" y="2168526"/>
            <a:ext cx="2884487" cy="20637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1" name="Rectangle 45">
            <a:hlinkHover r:id="" action="ppaction://noaction" highlightClick="1"/>
          </p:cNvPr>
          <p:cNvSpPr>
            <a:spLocks noChangeArrowheads="1"/>
          </p:cNvSpPr>
          <p:nvPr/>
        </p:nvSpPr>
        <p:spPr bwMode="auto">
          <a:xfrm>
            <a:off x="3103563" y="1976439"/>
            <a:ext cx="3598862" cy="20637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2" name="Rectangle 46">
            <a:hlinkHover r:id="" action="ppaction://noaction" highlightClick="1"/>
          </p:cNvPr>
          <p:cNvSpPr>
            <a:spLocks noChangeArrowheads="1"/>
          </p:cNvSpPr>
          <p:nvPr/>
        </p:nvSpPr>
        <p:spPr bwMode="auto">
          <a:xfrm>
            <a:off x="3103563" y="2378075"/>
            <a:ext cx="227012" cy="958850"/>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3" name="Rectangle 47">
            <a:hlinkHover r:id="" action="ppaction://noaction" highlightClick="1"/>
          </p:cNvPr>
          <p:cNvSpPr>
            <a:spLocks noChangeArrowheads="1"/>
          </p:cNvSpPr>
          <p:nvPr/>
        </p:nvSpPr>
        <p:spPr bwMode="auto">
          <a:xfrm>
            <a:off x="3332164" y="2378076"/>
            <a:ext cx="1570037" cy="205422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4" name="Rectangle 48">
            <a:hlinkHover r:id="" action="ppaction://noaction" highlightClick="1"/>
          </p:cNvPr>
          <p:cNvSpPr>
            <a:spLocks noChangeArrowheads="1"/>
          </p:cNvSpPr>
          <p:nvPr/>
        </p:nvSpPr>
        <p:spPr bwMode="auto">
          <a:xfrm>
            <a:off x="3332164" y="4425951"/>
            <a:ext cx="1570037" cy="148272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5" name="Rectangle 49">
            <a:hlinkHover r:id="" action="ppaction://noaction" highlightClick="1"/>
          </p:cNvPr>
          <p:cNvSpPr>
            <a:spLocks noChangeArrowheads="1"/>
          </p:cNvSpPr>
          <p:nvPr/>
        </p:nvSpPr>
        <p:spPr bwMode="auto">
          <a:xfrm>
            <a:off x="4903788" y="2378075"/>
            <a:ext cx="3046412" cy="2330450"/>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6" name="Rectangle 50">
            <a:hlinkHover r:id="" action="ppaction://noaction" highlightClick="1"/>
          </p:cNvPr>
          <p:cNvSpPr>
            <a:spLocks noChangeArrowheads="1"/>
          </p:cNvSpPr>
          <p:nvPr/>
        </p:nvSpPr>
        <p:spPr bwMode="auto">
          <a:xfrm>
            <a:off x="7951789" y="2168526"/>
            <a:ext cx="1360487" cy="254952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7" name="Rectangle 51">
            <a:hlinkHover r:id="" action="ppaction://noaction" highlightClick="1"/>
          </p:cNvPr>
          <p:cNvSpPr>
            <a:spLocks noChangeArrowheads="1"/>
          </p:cNvSpPr>
          <p:nvPr/>
        </p:nvSpPr>
        <p:spPr bwMode="auto">
          <a:xfrm>
            <a:off x="4903788" y="4711701"/>
            <a:ext cx="3408362" cy="119697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8" name="Rectangle 52">
            <a:hlinkHover r:id="" action="ppaction://noaction" highlightClick="1"/>
          </p:cNvPr>
          <p:cNvSpPr>
            <a:spLocks noChangeArrowheads="1"/>
          </p:cNvSpPr>
          <p:nvPr/>
        </p:nvSpPr>
        <p:spPr bwMode="auto">
          <a:xfrm>
            <a:off x="8313738" y="4711701"/>
            <a:ext cx="1008062" cy="119697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29" name="Rectangle 53">
            <a:hlinkHover r:id="" action="ppaction://noaction" highlightClick="1"/>
          </p:cNvPr>
          <p:cNvSpPr>
            <a:spLocks noChangeArrowheads="1"/>
          </p:cNvSpPr>
          <p:nvPr/>
        </p:nvSpPr>
        <p:spPr bwMode="auto">
          <a:xfrm>
            <a:off x="7334251" y="5911851"/>
            <a:ext cx="1971675" cy="225425"/>
          </a:xfrm>
          <a:prstGeom prst="rect">
            <a:avLst/>
          </a:prstGeom>
          <a:solidFill>
            <a:srgbClr val="002625">
              <a:alpha val="25000"/>
            </a:srgbClr>
          </a:solidFill>
          <a:ln>
            <a:noFill/>
          </a:ln>
          <a:effectLst/>
          <a:extLst>
            <a:ext uri="{91240B29-F687-4F45-9708-019B960494DF}">
              <a14:hiddenLine xmlns:a14="http://schemas.microsoft.com/office/drawing/2010/main" w="317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280630" name="Text Box 54"/>
          <p:cNvSpPr txBox="1">
            <a:spLocks noChangeArrowheads="1"/>
          </p:cNvSpPr>
          <p:nvPr/>
        </p:nvSpPr>
        <p:spPr bwMode="auto">
          <a:xfrm>
            <a:off x="2198688" y="1395414"/>
            <a:ext cx="548640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sz="2000"/>
              <a:t>Click to display the label…</a:t>
            </a:r>
          </a:p>
        </p:txBody>
      </p:sp>
    </p:spTree>
    <p:extLst>
      <p:ext uri="{BB962C8B-B14F-4D97-AF65-F5344CB8AC3E}">
        <p14:creationId xmlns:p14="http://schemas.microsoft.com/office/powerpoint/2010/main" val="4155283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806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06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80621"/>
                                        </p:tgtEl>
                                        <p:attrNameLst>
                                          <p:attrName>style.visibility</p:attrName>
                                        </p:attrNameLst>
                                      </p:cBhvr>
                                      <p:to>
                                        <p:strVal val="hidden"/>
                                      </p:to>
                                    </p:set>
                                  </p:childTnLst>
                                </p:cTn>
                              </p:par>
                            </p:childTnLst>
                          </p:cTn>
                        </p:par>
                      </p:childTnLst>
                    </p:cTn>
                  </p:par>
                </p:childTnLst>
              </p:cTn>
              <p:nextCondLst>
                <p:cond evt="onClick" delay="0">
                  <p:tgtEl>
                    <p:spTgt spid="280621"/>
                  </p:tgtEl>
                </p:cond>
              </p:nextCondLst>
            </p:seq>
            <p:seq concurrent="1" nextAc="seek">
              <p:cTn id="9" restart="whenNotActive" fill="hold" evtFilter="cancelBubble" nodeType="interactiveSeq">
                <p:stCondLst>
                  <p:cond evt="onClick" delay="0">
                    <p:tgtEl>
                      <p:spTgt spid="280620"/>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280587"/>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80620"/>
                                        </p:tgtEl>
                                        <p:attrNameLst>
                                          <p:attrName>style.visibility</p:attrName>
                                        </p:attrNameLst>
                                      </p:cBhvr>
                                      <p:to>
                                        <p:strVal val="hidden"/>
                                      </p:to>
                                    </p:set>
                                  </p:childTnLst>
                                </p:cTn>
                              </p:par>
                            </p:childTnLst>
                          </p:cTn>
                        </p:par>
                      </p:childTnLst>
                    </p:cTn>
                  </p:par>
                </p:childTnLst>
              </p:cTn>
              <p:nextCondLst>
                <p:cond evt="onClick" delay="0">
                  <p:tgtEl>
                    <p:spTgt spid="280620"/>
                  </p:tgtEl>
                </p:cond>
              </p:nextCondLst>
            </p:seq>
            <p:seq concurrent="1" nextAc="seek">
              <p:cTn id="16" restart="whenNotActive" fill="hold" evtFilter="cancelBubble" nodeType="interactiveSeq">
                <p:stCondLst>
                  <p:cond evt="onClick" delay="0">
                    <p:tgtEl>
                      <p:spTgt spid="280622"/>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0590"/>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280622"/>
                                        </p:tgtEl>
                                        <p:attrNameLst>
                                          <p:attrName>style.visibility</p:attrName>
                                        </p:attrNameLst>
                                      </p:cBhvr>
                                      <p:to>
                                        <p:strVal val="hidden"/>
                                      </p:to>
                                    </p:set>
                                  </p:childTnLst>
                                </p:cTn>
                              </p:par>
                            </p:childTnLst>
                          </p:cTn>
                        </p:par>
                      </p:childTnLst>
                    </p:cTn>
                  </p:par>
                </p:childTnLst>
              </p:cTn>
              <p:nextCondLst>
                <p:cond evt="onClick" delay="0">
                  <p:tgtEl>
                    <p:spTgt spid="280622"/>
                  </p:tgtEl>
                </p:cond>
              </p:nextCondLst>
            </p:seq>
            <p:seq concurrent="1" nextAc="seek">
              <p:cTn id="23" restart="whenNotActive" fill="hold" evtFilter="cancelBubble" nodeType="interactiveSeq">
                <p:stCondLst>
                  <p:cond evt="onClick" delay="0">
                    <p:tgtEl>
                      <p:spTgt spid="280623"/>
                    </p:tgtEl>
                  </p:cond>
                </p:stCondLst>
                <p:endSync evt="end" delay="0">
                  <p:rtn val="all"/>
                </p:endSync>
                <p:childTnLst>
                  <p:par>
                    <p:cTn id="24" fill="hold" nodeType="clickPar">
                      <p:stCondLst>
                        <p:cond delay="0"/>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80593"/>
                                        </p:tgtEl>
                                        <p:attrNameLst>
                                          <p:attrName>style.visibility</p:attrName>
                                        </p:attrNameLst>
                                      </p:cBhvr>
                                      <p:to>
                                        <p:strVal val="visible"/>
                                      </p:to>
                                    </p:set>
                                  </p:childTnLst>
                                </p:cTn>
                              </p:par>
                              <p:par>
                                <p:cTn id="28" presetID="1" presetClass="exit" presetSubtype="0" fill="hold" grpId="0" nodeType="withEffect">
                                  <p:stCondLst>
                                    <p:cond delay="0"/>
                                  </p:stCondLst>
                                  <p:childTnLst>
                                    <p:set>
                                      <p:cBhvr>
                                        <p:cTn id="29" dur="1" fill="hold">
                                          <p:stCondLst>
                                            <p:cond delay="0"/>
                                          </p:stCondLst>
                                        </p:cTn>
                                        <p:tgtEl>
                                          <p:spTgt spid="280623"/>
                                        </p:tgtEl>
                                        <p:attrNameLst>
                                          <p:attrName>style.visibility</p:attrName>
                                        </p:attrNameLst>
                                      </p:cBhvr>
                                      <p:to>
                                        <p:strVal val="hidden"/>
                                      </p:to>
                                    </p:set>
                                  </p:childTnLst>
                                </p:cTn>
                              </p:par>
                            </p:childTnLst>
                          </p:cTn>
                        </p:par>
                      </p:childTnLst>
                    </p:cTn>
                  </p:par>
                </p:childTnLst>
              </p:cTn>
              <p:nextCondLst>
                <p:cond evt="onClick" delay="0">
                  <p:tgtEl>
                    <p:spTgt spid="280623"/>
                  </p:tgtEl>
                </p:cond>
              </p:nextCondLst>
            </p:seq>
            <p:seq concurrent="1" nextAc="seek">
              <p:cTn id="30" restart="whenNotActive" fill="hold" evtFilter="cancelBubble" nodeType="interactiveSeq">
                <p:stCondLst>
                  <p:cond evt="onClick" delay="0">
                    <p:tgtEl>
                      <p:spTgt spid="280627"/>
                    </p:tgtEl>
                  </p:cond>
                </p:stCondLst>
                <p:endSync evt="end" delay="0">
                  <p:rtn val="all"/>
                </p:endSync>
                <p:childTnLst>
                  <p:par>
                    <p:cTn id="31" fill="hold" nodeType="clickPar">
                      <p:stCondLst>
                        <p:cond delay="0"/>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805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0602"/>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280627"/>
                                        </p:tgtEl>
                                        <p:attrNameLst>
                                          <p:attrName>style.visibility</p:attrName>
                                        </p:attrNameLst>
                                      </p:cBhvr>
                                      <p:to>
                                        <p:strVal val="hidden"/>
                                      </p:to>
                                    </p:set>
                                  </p:childTnLst>
                                </p:cTn>
                              </p:par>
                            </p:childTnLst>
                          </p:cTn>
                        </p:par>
                      </p:childTnLst>
                    </p:cTn>
                  </p:par>
                </p:childTnLst>
              </p:cTn>
              <p:nextCondLst>
                <p:cond evt="onClick" delay="0">
                  <p:tgtEl>
                    <p:spTgt spid="280627"/>
                  </p:tgtEl>
                </p:cond>
              </p:nextCondLst>
            </p:seq>
            <p:seq concurrent="1" nextAc="seek">
              <p:cTn id="39" restart="whenNotActive" fill="hold" evtFilter="cancelBubble" nodeType="interactiveSeq">
                <p:stCondLst>
                  <p:cond evt="onClick" delay="0">
                    <p:tgtEl>
                      <p:spTgt spid="280624"/>
                    </p:tgtEl>
                  </p:cond>
                </p:stCondLst>
                <p:endSync evt="end" delay="0">
                  <p:rtn val="all"/>
                </p:endSync>
                <p:childTnLst>
                  <p:par>
                    <p:cTn id="40" fill="hold" nodeType="clickPar">
                      <p:stCondLst>
                        <p:cond delay="0"/>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280599"/>
                                        </p:tgtEl>
                                        <p:attrNameLst>
                                          <p:attrName>style.visibility</p:attrName>
                                        </p:attrNameLst>
                                      </p:cBhvr>
                                      <p:to>
                                        <p:strVal val="visible"/>
                                      </p:to>
                                    </p:set>
                                  </p:childTnLst>
                                </p:cTn>
                              </p:par>
                              <p:par>
                                <p:cTn id="44" presetID="1" presetClass="exit" presetSubtype="0" fill="hold" grpId="0" nodeType="withEffect">
                                  <p:stCondLst>
                                    <p:cond delay="0"/>
                                  </p:stCondLst>
                                  <p:childTnLst>
                                    <p:set>
                                      <p:cBhvr>
                                        <p:cTn id="45" dur="1" fill="hold">
                                          <p:stCondLst>
                                            <p:cond delay="0"/>
                                          </p:stCondLst>
                                        </p:cTn>
                                        <p:tgtEl>
                                          <p:spTgt spid="280624"/>
                                        </p:tgtEl>
                                        <p:attrNameLst>
                                          <p:attrName>style.visibility</p:attrName>
                                        </p:attrNameLst>
                                      </p:cBhvr>
                                      <p:to>
                                        <p:strVal val="hidden"/>
                                      </p:to>
                                    </p:set>
                                  </p:childTnLst>
                                </p:cTn>
                              </p:par>
                            </p:childTnLst>
                          </p:cTn>
                        </p:par>
                      </p:childTnLst>
                    </p:cTn>
                  </p:par>
                </p:childTnLst>
              </p:cTn>
              <p:nextCondLst>
                <p:cond evt="onClick" delay="0">
                  <p:tgtEl>
                    <p:spTgt spid="280624"/>
                  </p:tgtEl>
                </p:cond>
              </p:nextCondLst>
            </p:seq>
            <p:seq concurrent="1" nextAc="seek">
              <p:cTn id="46" restart="whenNotActive" fill="hold" evtFilter="cancelBubble" nodeType="interactiveSeq">
                <p:stCondLst>
                  <p:cond evt="onClick" delay="0">
                    <p:tgtEl>
                      <p:spTgt spid="280625"/>
                    </p:tgtEl>
                  </p:cond>
                </p:stCondLst>
                <p:endSync evt="end" delay="0">
                  <p:rtn val="all"/>
                </p:endSync>
                <p:childTnLst>
                  <p:par>
                    <p:cTn id="47" fill="hold" nodeType="clickPar">
                      <p:stCondLst>
                        <p:cond delay="0"/>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80617"/>
                                        </p:tgtEl>
                                        <p:attrNameLst>
                                          <p:attrName>style.visibility</p:attrName>
                                        </p:attrNameLst>
                                      </p:cBhvr>
                                      <p:to>
                                        <p:strVal val="visible"/>
                                      </p:to>
                                    </p:set>
                                  </p:childTnLst>
                                </p:cTn>
                              </p:par>
                              <p:par>
                                <p:cTn id="51" presetID="1" presetClass="exit" presetSubtype="0" fill="hold" grpId="0" nodeType="withEffect">
                                  <p:stCondLst>
                                    <p:cond delay="0"/>
                                  </p:stCondLst>
                                  <p:childTnLst>
                                    <p:set>
                                      <p:cBhvr>
                                        <p:cTn id="52" dur="1" fill="hold">
                                          <p:stCondLst>
                                            <p:cond delay="0"/>
                                          </p:stCondLst>
                                        </p:cTn>
                                        <p:tgtEl>
                                          <p:spTgt spid="280625"/>
                                        </p:tgtEl>
                                        <p:attrNameLst>
                                          <p:attrName>style.visibility</p:attrName>
                                        </p:attrNameLst>
                                      </p:cBhvr>
                                      <p:to>
                                        <p:strVal val="hidden"/>
                                      </p:to>
                                    </p:set>
                                  </p:childTnLst>
                                </p:cTn>
                              </p:par>
                            </p:childTnLst>
                          </p:cTn>
                        </p:par>
                      </p:childTnLst>
                    </p:cTn>
                  </p:par>
                </p:childTnLst>
              </p:cTn>
              <p:nextCondLst>
                <p:cond evt="onClick" delay="0">
                  <p:tgtEl>
                    <p:spTgt spid="280625"/>
                  </p:tgtEl>
                </p:cond>
              </p:nextCondLst>
            </p:seq>
            <p:seq concurrent="1" nextAc="seek">
              <p:cTn id="53" restart="whenNotActive" fill="hold" evtFilter="cancelBubble" nodeType="interactiveSeq">
                <p:stCondLst>
                  <p:cond evt="onClick" delay="0">
                    <p:tgtEl>
                      <p:spTgt spid="280626"/>
                    </p:tgtEl>
                  </p:cond>
                </p:stCondLst>
                <p:endSync evt="end" delay="0">
                  <p:rtn val="all"/>
                </p:endSync>
                <p:childTnLst>
                  <p:par>
                    <p:cTn id="54" fill="hold" nodeType="clickPar">
                      <p:stCondLst>
                        <p:cond delay="0"/>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80605"/>
                                        </p:tgtEl>
                                        <p:attrNameLst>
                                          <p:attrName>style.visibility</p:attrName>
                                        </p:attrNameLst>
                                      </p:cBhvr>
                                      <p:to>
                                        <p:strVal val="visible"/>
                                      </p:to>
                                    </p:set>
                                  </p:childTnLst>
                                </p:cTn>
                              </p:par>
                              <p:par>
                                <p:cTn id="58" presetID="1" presetClass="exit" presetSubtype="0" fill="hold" grpId="0" nodeType="withEffect">
                                  <p:stCondLst>
                                    <p:cond delay="0"/>
                                  </p:stCondLst>
                                  <p:childTnLst>
                                    <p:set>
                                      <p:cBhvr>
                                        <p:cTn id="59" dur="1" fill="hold">
                                          <p:stCondLst>
                                            <p:cond delay="0"/>
                                          </p:stCondLst>
                                        </p:cTn>
                                        <p:tgtEl>
                                          <p:spTgt spid="280626"/>
                                        </p:tgtEl>
                                        <p:attrNameLst>
                                          <p:attrName>style.visibility</p:attrName>
                                        </p:attrNameLst>
                                      </p:cBhvr>
                                      <p:to>
                                        <p:strVal val="hidden"/>
                                      </p:to>
                                    </p:set>
                                  </p:childTnLst>
                                </p:cTn>
                              </p:par>
                            </p:childTnLst>
                          </p:cTn>
                        </p:par>
                      </p:childTnLst>
                    </p:cTn>
                  </p:par>
                </p:childTnLst>
              </p:cTn>
              <p:nextCondLst>
                <p:cond evt="onClick" delay="0">
                  <p:tgtEl>
                    <p:spTgt spid="280626"/>
                  </p:tgtEl>
                </p:cond>
              </p:nextCondLst>
            </p:seq>
            <p:seq concurrent="1" nextAc="seek">
              <p:cTn id="60" restart="whenNotActive" fill="hold" evtFilter="cancelBubble" nodeType="interactiveSeq">
                <p:stCondLst>
                  <p:cond evt="onClick" delay="0">
                    <p:tgtEl>
                      <p:spTgt spid="280628"/>
                    </p:tgtEl>
                  </p:cond>
                </p:stCondLst>
                <p:endSync evt="end" delay="0">
                  <p:rtn val="all"/>
                </p:endSync>
                <p:childTnLst>
                  <p:par>
                    <p:cTn id="61" fill="hold" nodeType="clickPar">
                      <p:stCondLst>
                        <p:cond delay="0"/>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280608"/>
                                        </p:tgtEl>
                                        <p:attrNameLst>
                                          <p:attrName>style.visibility</p:attrName>
                                        </p:attrNameLst>
                                      </p:cBhvr>
                                      <p:to>
                                        <p:strVal val="visible"/>
                                      </p:to>
                                    </p:set>
                                  </p:childTnLst>
                                </p:cTn>
                              </p:par>
                              <p:par>
                                <p:cTn id="65" presetID="1" presetClass="exit" presetSubtype="0" fill="hold" grpId="0" nodeType="withEffect">
                                  <p:stCondLst>
                                    <p:cond delay="0"/>
                                  </p:stCondLst>
                                  <p:childTnLst>
                                    <p:set>
                                      <p:cBhvr>
                                        <p:cTn id="66" dur="1" fill="hold">
                                          <p:stCondLst>
                                            <p:cond delay="0"/>
                                          </p:stCondLst>
                                        </p:cTn>
                                        <p:tgtEl>
                                          <p:spTgt spid="280628"/>
                                        </p:tgtEl>
                                        <p:attrNameLst>
                                          <p:attrName>style.visibility</p:attrName>
                                        </p:attrNameLst>
                                      </p:cBhvr>
                                      <p:to>
                                        <p:strVal val="hidden"/>
                                      </p:to>
                                    </p:set>
                                  </p:childTnLst>
                                </p:cTn>
                              </p:par>
                            </p:childTnLst>
                          </p:cTn>
                        </p:par>
                      </p:childTnLst>
                    </p:cTn>
                  </p:par>
                </p:childTnLst>
              </p:cTn>
              <p:nextCondLst>
                <p:cond evt="onClick" delay="0">
                  <p:tgtEl>
                    <p:spTgt spid="280628"/>
                  </p:tgtEl>
                </p:cond>
              </p:nextCondLst>
            </p:seq>
            <p:seq concurrent="1" nextAc="seek">
              <p:cTn id="67" restart="whenNotActive" fill="hold" evtFilter="cancelBubble" nodeType="interactiveSeq">
                <p:stCondLst>
                  <p:cond evt="onClick" delay="0">
                    <p:tgtEl>
                      <p:spTgt spid="280629"/>
                    </p:tgtEl>
                  </p:cond>
                </p:stCondLst>
                <p:endSync evt="end" delay="0">
                  <p:rtn val="all"/>
                </p:endSync>
                <p:childTnLst>
                  <p:par>
                    <p:cTn id="68" fill="hold" nodeType="clickPar">
                      <p:stCondLst>
                        <p:cond delay="0"/>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280614"/>
                                        </p:tgtEl>
                                        <p:attrNameLst>
                                          <p:attrName>style.visibility</p:attrName>
                                        </p:attrNameLst>
                                      </p:cBhvr>
                                      <p:to>
                                        <p:strVal val="visible"/>
                                      </p:to>
                                    </p:set>
                                  </p:childTnLst>
                                </p:cTn>
                              </p:par>
                              <p:par>
                                <p:cTn id="72" presetID="1" presetClass="exit" presetSubtype="0" fill="hold" grpId="0" nodeType="withEffect">
                                  <p:stCondLst>
                                    <p:cond delay="0"/>
                                  </p:stCondLst>
                                  <p:childTnLst>
                                    <p:set>
                                      <p:cBhvr>
                                        <p:cTn id="73" dur="1" fill="hold">
                                          <p:stCondLst>
                                            <p:cond delay="0"/>
                                          </p:stCondLst>
                                        </p:cTn>
                                        <p:tgtEl>
                                          <p:spTgt spid="280629"/>
                                        </p:tgtEl>
                                        <p:attrNameLst>
                                          <p:attrName>style.visibility</p:attrName>
                                        </p:attrNameLst>
                                      </p:cBhvr>
                                      <p:to>
                                        <p:strVal val="hidden"/>
                                      </p:to>
                                    </p:set>
                                  </p:childTnLst>
                                </p:cTn>
                              </p:par>
                            </p:childTnLst>
                          </p:cTn>
                        </p:par>
                      </p:childTnLst>
                    </p:cTn>
                  </p:par>
                </p:childTnLst>
              </p:cTn>
              <p:nextCondLst>
                <p:cond evt="onClick" delay="0">
                  <p:tgtEl>
                    <p:spTgt spid="280629"/>
                  </p:tgtEl>
                </p:cond>
              </p:nextCondLst>
            </p:seq>
          </p:childTnLst>
        </p:cTn>
      </p:par>
    </p:tnLst>
    <p:bldLst>
      <p:bldP spid="280620" grpId="0" animBg="1"/>
      <p:bldP spid="280621" grpId="0" animBg="1"/>
      <p:bldP spid="280622" grpId="0" animBg="1"/>
      <p:bldP spid="280623" grpId="0" animBg="1"/>
      <p:bldP spid="280624" grpId="0" animBg="1"/>
      <p:bldP spid="280625" grpId="0" animBg="1"/>
      <p:bldP spid="280626" grpId="0" animBg="1"/>
      <p:bldP spid="280627" grpId="0" animBg="1"/>
      <p:bldP spid="280628" grpId="0" animBg="1"/>
      <p:bldP spid="2806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D0C4E5E7-22AC-4C8C-9BB7-EEF27E73CF76}" type="slidenum">
              <a:rPr lang="en-US"/>
              <a:pPr/>
              <a:t>61</a:t>
            </a:fld>
            <a:endParaRPr lang="en-US"/>
          </a:p>
        </p:txBody>
      </p:sp>
      <p:sp>
        <p:nvSpPr>
          <p:cNvPr id="282626" name="Rectangle 2"/>
          <p:cNvSpPr>
            <a:spLocks noGrp="1" noChangeArrowheads="1"/>
          </p:cNvSpPr>
          <p:nvPr>
            <p:ph type="title"/>
          </p:nvPr>
        </p:nvSpPr>
        <p:spPr/>
        <p:txBody>
          <a:bodyPr/>
          <a:lstStyle/>
          <a:p>
            <a:r>
              <a:rPr lang="en-US"/>
              <a:t>Help Component</a:t>
            </a:r>
          </a:p>
        </p:txBody>
      </p:sp>
      <p:sp>
        <p:nvSpPr>
          <p:cNvPr id="282627" name="Rectangle 3"/>
          <p:cNvSpPr>
            <a:spLocks noChangeArrowheads="1"/>
          </p:cNvSpPr>
          <p:nvPr/>
        </p:nvSpPr>
        <p:spPr bwMode="auto">
          <a:xfrm>
            <a:off x="1843088" y="1525588"/>
            <a:ext cx="8667750" cy="4894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lr>
                <a:schemeClr val="hlink"/>
              </a:buClr>
              <a:buChar char="•"/>
              <a:defRPr sz="2400">
                <a:solidFill>
                  <a:schemeClr val="tx1"/>
                </a:solidFill>
                <a:latin typeface="Arial" panose="020B0604020202020204" pitchFamily="34" charset="0"/>
              </a:defRPr>
            </a:lvl1pPr>
            <a:lvl2pPr marL="742950" indent="-285750">
              <a:spcBef>
                <a:spcPct val="20000"/>
              </a:spcBef>
              <a:buClr>
                <a:schemeClr val="hlink"/>
              </a:buClr>
              <a:buChar char="•"/>
              <a:defRPr sz="2200">
                <a:solidFill>
                  <a:schemeClr val="tx1"/>
                </a:solidFill>
                <a:latin typeface="Arial" panose="020B0604020202020204" pitchFamily="34" charset="0"/>
              </a:defRPr>
            </a:lvl2pPr>
            <a:lvl3pPr marL="1143000" indent="-228600">
              <a:spcBef>
                <a:spcPct val="20000"/>
              </a:spcBef>
              <a:buClr>
                <a:schemeClr val="hlink"/>
              </a:buClr>
              <a:buChar char="•"/>
              <a:defRPr sz="2000">
                <a:solidFill>
                  <a:schemeClr val="tx1"/>
                </a:solidFill>
                <a:latin typeface="Arial" panose="020B0604020202020204" pitchFamily="34" charset="0"/>
              </a:defRPr>
            </a:lvl3pPr>
            <a:lvl4pPr marL="1600200" indent="-228600">
              <a:spcBef>
                <a:spcPct val="20000"/>
              </a:spcBef>
              <a:buClr>
                <a:schemeClr val="hlink"/>
              </a:buClr>
              <a:buChar char="–"/>
              <a:defRPr>
                <a:solidFill>
                  <a:schemeClr val="tx1"/>
                </a:solidFill>
                <a:latin typeface="Arial" panose="020B0604020202020204" pitchFamily="34" charset="0"/>
              </a:defRPr>
            </a:lvl4pPr>
            <a:lvl5pPr marL="2057400" indent="-228600">
              <a:spcBef>
                <a:spcPct val="20000"/>
              </a:spcBef>
              <a:buClr>
                <a:schemeClr val="hlink"/>
              </a:buClr>
              <a:buFont typeface="Arial" panose="020B0604020202020204" pitchFamily="34" charset="0"/>
              <a:buChar char="–"/>
              <a:defRPr sz="1600">
                <a:solidFill>
                  <a:schemeClr val="tx1"/>
                </a:solidFill>
                <a:latin typeface="Arial" panose="020B0604020202020204" pitchFamily="34" charset="0"/>
              </a:defRPr>
            </a:lvl5pPr>
            <a:lvl6pPr marL="2514600" indent="-228600" fontAlgn="base">
              <a:spcBef>
                <a:spcPct val="20000"/>
              </a:spcBef>
              <a:spcAft>
                <a:spcPct val="0"/>
              </a:spcAft>
              <a:buClr>
                <a:schemeClr val="hlink"/>
              </a:buClr>
              <a:buFont typeface="Arial" panose="020B0604020202020204" pitchFamily="34" charset="0"/>
              <a:buChar char="–"/>
              <a:defRPr sz="1600">
                <a:solidFill>
                  <a:schemeClr val="tx1"/>
                </a:solidFill>
                <a:latin typeface="Arial" panose="020B0604020202020204" pitchFamily="34" charset="0"/>
              </a:defRPr>
            </a:lvl6pPr>
            <a:lvl7pPr marL="2971800" indent="-228600" fontAlgn="base">
              <a:spcBef>
                <a:spcPct val="20000"/>
              </a:spcBef>
              <a:spcAft>
                <a:spcPct val="0"/>
              </a:spcAft>
              <a:buClr>
                <a:schemeClr val="hlink"/>
              </a:buClr>
              <a:buFont typeface="Arial" panose="020B0604020202020204" pitchFamily="34" charset="0"/>
              <a:buChar char="–"/>
              <a:defRPr sz="1600">
                <a:solidFill>
                  <a:schemeClr val="tx1"/>
                </a:solidFill>
                <a:latin typeface="Arial" panose="020B0604020202020204" pitchFamily="34" charset="0"/>
              </a:defRPr>
            </a:lvl7pPr>
            <a:lvl8pPr marL="3429000" indent="-228600" fontAlgn="base">
              <a:spcBef>
                <a:spcPct val="20000"/>
              </a:spcBef>
              <a:spcAft>
                <a:spcPct val="0"/>
              </a:spcAft>
              <a:buClr>
                <a:schemeClr val="hlink"/>
              </a:buClr>
              <a:buFont typeface="Arial" panose="020B0604020202020204" pitchFamily="34" charset="0"/>
              <a:buChar char="–"/>
              <a:defRPr sz="1600">
                <a:solidFill>
                  <a:schemeClr val="tx1"/>
                </a:solidFill>
                <a:latin typeface="Arial" panose="020B0604020202020204" pitchFamily="34" charset="0"/>
              </a:defRPr>
            </a:lvl8pPr>
            <a:lvl9pPr marL="3886200" indent="-228600" fontAlgn="base">
              <a:spcBef>
                <a:spcPct val="20000"/>
              </a:spcBef>
              <a:spcAft>
                <a:spcPct val="0"/>
              </a:spcAft>
              <a:buClr>
                <a:schemeClr val="hlink"/>
              </a:buClr>
              <a:buFont typeface="Arial" panose="020B0604020202020204" pitchFamily="34" charset="0"/>
              <a:buChar char="–"/>
              <a:defRPr sz="1600">
                <a:solidFill>
                  <a:schemeClr val="tx1"/>
                </a:solidFill>
                <a:latin typeface="Arial" panose="020B0604020202020204" pitchFamily="34" charset="0"/>
              </a:defRPr>
            </a:lvl9pPr>
          </a:lstStyle>
          <a:p>
            <a:pPr eaLnBrk="1" hangingPunct="1">
              <a:lnSpc>
                <a:spcPct val="100000"/>
              </a:lnSpc>
            </a:pPr>
            <a:r>
              <a:rPr lang="en-US" sz="2000"/>
              <a:t>Help is presented in a standard web browser</a:t>
            </a:r>
          </a:p>
        </p:txBody>
      </p:sp>
      <p:pic>
        <p:nvPicPr>
          <p:cNvPr id="28262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67113" y="2135188"/>
            <a:ext cx="5892800" cy="4113212"/>
          </a:xfrm>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Tree>
    <p:extLst>
      <p:ext uri="{BB962C8B-B14F-4D97-AF65-F5344CB8AC3E}">
        <p14:creationId xmlns:p14="http://schemas.microsoft.com/office/powerpoint/2010/main" val="21572920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87289BC2-E70A-49DF-A2BC-DA87D6DDCF6C}" type="slidenum">
              <a:rPr lang="en-US"/>
              <a:pPr/>
              <a:t>62</a:t>
            </a:fld>
            <a:endParaRPr lang="en-US"/>
          </a:p>
        </p:txBody>
      </p:sp>
      <p:sp>
        <p:nvSpPr>
          <p:cNvPr id="284674" name="Rectangle 2"/>
          <p:cNvSpPr>
            <a:spLocks noGrp="1" noChangeArrowheads="1"/>
          </p:cNvSpPr>
          <p:nvPr>
            <p:ph type="title"/>
          </p:nvPr>
        </p:nvSpPr>
        <p:spPr/>
        <p:txBody>
          <a:bodyPr/>
          <a:lstStyle/>
          <a:p>
            <a:r>
              <a:rPr lang="en-US"/>
              <a:t>Java Perspective</a:t>
            </a:r>
          </a:p>
        </p:txBody>
      </p:sp>
      <p:sp>
        <p:nvSpPr>
          <p:cNvPr id="284675" name="Rectangle 3"/>
          <p:cNvSpPr>
            <a:spLocks noGrp="1" noChangeArrowheads="1"/>
          </p:cNvSpPr>
          <p:nvPr>
            <p:ph type="body" idx="1"/>
          </p:nvPr>
        </p:nvSpPr>
        <p:spPr/>
        <p:txBody>
          <a:bodyPr/>
          <a:lstStyle/>
          <a:p>
            <a:r>
              <a:rPr lang="en-US" sz="2000"/>
              <a:t>Java-centric view of files in Java projects</a:t>
            </a:r>
          </a:p>
          <a:p>
            <a:r>
              <a:rPr lang="en-US" sz="2200"/>
              <a:t>Java elements meaningful for Java</a:t>
            </a:r>
          </a:p>
        </p:txBody>
      </p:sp>
      <p:pic>
        <p:nvPicPr>
          <p:cNvPr id="284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6039" y="2633663"/>
            <a:ext cx="5521325" cy="38782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84677" name="AutoShape 5"/>
          <p:cNvSpPr>
            <a:spLocks/>
          </p:cNvSpPr>
          <p:nvPr/>
        </p:nvSpPr>
        <p:spPr bwMode="auto">
          <a:xfrm>
            <a:off x="1866901" y="3171825"/>
            <a:ext cx="1566863" cy="609600"/>
          </a:xfrm>
          <a:prstGeom prst="accentCallout1">
            <a:avLst>
              <a:gd name="adj1" fmla="val 18750"/>
              <a:gd name="adj2" fmla="val 104861"/>
              <a:gd name="adj3" fmla="val 68750"/>
              <a:gd name="adj4" fmla="val 148532"/>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Java</a:t>
            </a:r>
            <a:br>
              <a:rPr lang="en-US"/>
            </a:br>
            <a:r>
              <a:rPr lang="en-US"/>
              <a:t>project</a:t>
            </a:r>
          </a:p>
        </p:txBody>
      </p:sp>
      <p:sp>
        <p:nvSpPr>
          <p:cNvPr id="284678" name="AutoShape 6"/>
          <p:cNvSpPr>
            <a:spLocks/>
          </p:cNvSpPr>
          <p:nvPr/>
        </p:nvSpPr>
        <p:spPr bwMode="auto">
          <a:xfrm>
            <a:off x="2057401" y="3997325"/>
            <a:ext cx="1376363" cy="330200"/>
          </a:xfrm>
          <a:prstGeom prst="accentCallout1">
            <a:avLst>
              <a:gd name="adj1" fmla="val 34616"/>
              <a:gd name="adj2" fmla="val 105537"/>
              <a:gd name="adj3" fmla="val -42306"/>
              <a:gd name="adj4" fmla="val 178315"/>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package</a:t>
            </a:r>
          </a:p>
        </p:txBody>
      </p:sp>
      <p:sp>
        <p:nvSpPr>
          <p:cNvPr id="284679" name="AutoShape 7"/>
          <p:cNvSpPr>
            <a:spLocks/>
          </p:cNvSpPr>
          <p:nvPr/>
        </p:nvSpPr>
        <p:spPr bwMode="auto">
          <a:xfrm>
            <a:off x="2320926" y="4600576"/>
            <a:ext cx="1133475" cy="314325"/>
          </a:xfrm>
          <a:prstGeom prst="accentCallout1">
            <a:avLst>
              <a:gd name="adj1" fmla="val 36366"/>
              <a:gd name="adj2" fmla="val 106722"/>
              <a:gd name="adj3" fmla="val -135352"/>
              <a:gd name="adj4" fmla="val 213444"/>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class</a:t>
            </a:r>
          </a:p>
        </p:txBody>
      </p:sp>
      <p:sp>
        <p:nvSpPr>
          <p:cNvPr id="284680" name="AutoShape 8"/>
          <p:cNvSpPr>
            <a:spLocks/>
          </p:cNvSpPr>
          <p:nvPr/>
        </p:nvSpPr>
        <p:spPr bwMode="auto">
          <a:xfrm>
            <a:off x="2165350" y="5140325"/>
            <a:ext cx="1282700" cy="330200"/>
          </a:xfrm>
          <a:prstGeom prst="accentCallout1">
            <a:avLst>
              <a:gd name="adj1" fmla="val 34616"/>
              <a:gd name="adj2" fmla="val 105940"/>
              <a:gd name="adj3" fmla="val -255769"/>
              <a:gd name="adj4" fmla="val 214111"/>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field</a:t>
            </a:r>
          </a:p>
        </p:txBody>
      </p:sp>
      <p:sp>
        <p:nvSpPr>
          <p:cNvPr id="284681" name="AutoShape 9"/>
          <p:cNvSpPr>
            <a:spLocks/>
          </p:cNvSpPr>
          <p:nvPr/>
        </p:nvSpPr>
        <p:spPr bwMode="auto">
          <a:xfrm>
            <a:off x="2181225" y="5762625"/>
            <a:ext cx="1263650" cy="330200"/>
          </a:xfrm>
          <a:prstGeom prst="accentCallout1">
            <a:avLst>
              <a:gd name="adj1" fmla="val 34616"/>
              <a:gd name="adj2" fmla="val 106032"/>
              <a:gd name="adj3" fmla="val -396153"/>
              <a:gd name="adj4" fmla="val 217838"/>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method</a:t>
            </a:r>
          </a:p>
        </p:txBody>
      </p:sp>
      <p:sp>
        <p:nvSpPr>
          <p:cNvPr id="284682" name="AutoShape 10"/>
          <p:cNvSpPr>
            <a:spLocks/>
          </p:cNvSpPr>
          <p:nvPr/>
        </p:nvSpPr>
        <p:spPr bwMode="auto">
          <a:xfrm>
            <a:off x="9721850" y="4513263"/>
            <a:ext cx="706438" cy="609600"/>
          </a:xfrm>
          <a:prstGeom prst="accentCallout1">
            <a:avLst>
              <a:gd name="adj1" fmla="val 18750"/>
              <a:gd name="adj2" fmla="val -10787"/>
              <a:gd name="adj3" fmla="val 19009"/>
              <a:gd name="adj4" fmla="val -271463"/>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nSpc>
                <a:spcPct val="100000"/>
              </a:lnSpc>
            </a:pPr>
            <a:r>
              <a:rPr lang="en-US"/>
              <a:t>Java</a:t>
            </a:r>
            <a:br>
              <a:rPr lang="en-US"/>
            </a:br>
            <a:r>
              <a:rPr lang="en-US"/>
              <a:t>editor</a:t>
            </a:r>
          </a:p>
        </p:txBody>
      </p:sp>
    </p:spTree>
    <p:extLst>
      <p:ext uri="{BB962C8B-B14F-4D97-AF65-F5344CB8AC3E}">
        <p14:creationId xmlns:p14="http://schemas.microsoft.com/office/powerpoint/2010/main" val="2180180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D140DEA-DAD5-4366-8C45-8E0CB8A9BF04}" type="slidenum">
              <a:rPr lang="en-US"/>
              <a:pPr/>
              <a:t>63</a:t>
            </a:fld>
            <a:endParaRPr lang="en-US"/>
          </a:p>
        </p:txBody>
      </p:sp>
      <p:sp>
        <p:nvSpPr>
          <p:cNvPr id="286722" name="Rectangle 2"/>
          <p:cNvSpPr>
            <a:spLocks noGrp="1" noChangeArrowheads="1"/>
          </p:cNvSpPr>
          <p:nvPr>
            <p:ph type="title"/>
          </p:nvPr>
        </p:nvSpPr>
        <p:spPr/>
        <p:txBody>
          <a:bodyPr/>
          <a:lstStyle/>
          <a:p>
            <a:r>
              <a:rPr lang="en-US"/>
              <a:t>Java Perspective</a:t>
            </a:r>
          </a:p>
        </p:txBody>
      </p:sp>
      <p:pic>
        <p:nvPicPr>
          <p:cNvPr id="286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388" y="3000375"/>
            <a:ext cx="5511800" cy="3494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86724" name="AutoShape 4"/>
          <p:cNvSpPr>
            <a:spLocks/>
          </p:cNvSpPr>
          <p:nvPr/>
        </p:nvSpPr>
        <p:spPr bwMode="auto">
          <a:xfrm>
            <a:off x="2071688" y="3975100"/>
            <a:ext cx="1230312" cy="609600"/>
          </a:xfrm>
          <a:prstGeom prst="accentCallout1">
            <a:avLst>
              <a:gd name="adj1" fmla="val 18750"/>
              <a:gd name="adj2" fmla="val 106194"/>
              <a:gd name="adj3" fmla="val 19792"/>
              <a:gd name="adj4" fmla="val 187741"/>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Type</a:t>
            </a:r>
            <a:br>
              <a:rPr lang="en-US"/>
            </a:br>
            <a:r>
              <a:rPr lang="en-US"/>
              <a:t>hierarchy</a:t>
            </a:r>
          </a:p>
        </p:txBody>
      </p:sp>
      <p:sp>
        <p:nvSpPr>
          <p:cNvPr id="286725" name="AutoShape 5"/>
          <p:cNvSpPr>
            <a:spLocks/>
          </p:cNvSpPr>
          <p:nvPr/>
        </p:nvSpPr>
        <p:spPr bwMode="auto">
          <a:xfrm>
            <a:off x="1854201" y="5422900"/>
            <a:ext cx="1450975" cy="901700"/>
          </a:xfrm>
          <a:prstGeom prst="accentCallout1">
            <a:avLst>
              <a:gd name="adj1" fmla="val 12676"/>
              <a:gd name="adj2" fmla="val 105250"/>
              <a:gd name="adj3" fmla="val 11972"/>
              <a:gd name="adj4" fmla="val 161926"/>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Selected</a:t>
            </a:r>
            <a:br>
              <a:rPr lang="en-US"/>
            </a:br>
            <a:r>
              <a:rPr lang="en-US"/>
              <a:t>type’s</a:t>
            </a:r>
            <a:br>
              <a:rPr lang="en-US"/>
            </a:br>
            <a:r>
              <a:rPr lang="en-US"/>
              <a:t>members</a:t>
            </a:r>
          </a:p>
        </p:txBody>
      </p:sp>
      <p:sp>
        <p:nvSpPr>
          <p:cNvPr id="286726" name="Rectangle 6"/>
          <p:cNvSpPr>
            <a:spLocks noGrp="1" noChangeArrowheads="1"/>
          </p:cNvSpPr>
          <p:nvPr>
            <p:ph type="body" idx="1"/>
          </p:nvPr>
        </p:nvSpPr>
        <p:spPr/>
        <p:txBody>
          <a:bodyPr/>
          <a:lstStyle/>
          <a:p>
            <a:r>
              <a:rPr lang="en-US" sz="2000"/>
              <a:t>Browse type hierarchies</a:t>
            </a:r>
          </a:p>
          <a:p>
            <a:pPr lvl="1"/>
            <a:r>
              <a:rPr lang="en-US" sz="2000"/>
              <a:t>“Up” hierarchy to supertypes</a:t>
            </a:r>
          </a:p>
          <a:p>
            <a:pPr lvl="1"/>
            <a:r>
              <a:rPr lang="en-US" sz="2000"/>
              <a:t>“Down” hierarchy to subtypes</a:t>
            </a:r>
          </a:p>
          <a:p>
            <a:endParaRPr lang="en-US" sz="2000"/>
          </a:p>
        </p:txBody>
      </p:sp>
    </p:spTree>
    <p:extLst>
      <p:ext uri="{BB962C8B-B14F-4D97-AF65-F5344CB8AC3E}">
        <p14:creationId xmlns:p14="http://schemas.microsoft.com/office/powerpoint/2010/main" val="25226510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1068F2D7-FACA-475D-A7F4-02F0916E8947}" type="slidenum">
              <a:rPr lang="en-US"/>
              <a:pPr/>
              <a:t>64</a:t>
            </a:fld>
            <a:endParaRPr lang="en-US"/>
          </a:p>
        </p:txBody>
      </p:sp>
      <p:sp>
        <p:nvSpPr>
          <p:cNvPr id="288770" name="Rectangle 2"/>
          <p:cNvSpPr>
            <a:spLocks noGrp="1" noChangeArrowheads="1"/>
          </p:cNvSpPr>
          <p:nvPr>
            <p:ph type="title"/>
          </p:nvPr>
        </p:nvSpPr>
        <p:spPr/>
        <p:txBody>
          <a:bodyPr/>
          <a:lstStyle/>
          <a:p>
            <a:r>
              <a:rPr lang="en-US"/>
              <a:t>Java Perspective</a:t>
            </a:r>
          </a:p>
        </p:txBody>
      </p:sp>
      <p:sp>
        <p:nvSpPr>
          <p:cNvPr id="288771" name="Rectangle 3"/>
          <p:cNvSpPr>
            <a:spLocks noGrp="1" noChangeArrowheads="1"/>
          </p:cNvSpPr>
          <p:nvPr>
            <p:ph type="body" idx="1"/>
          </p:nvPr>
        </p:nvSpPr>
        <p:spPr/>
        <p:txBody>
          <a:bodyPr/>
          <a:lstStyle/>
          <a:p>
            <a:r>
              <a:rPr lang="en-US" sz="2000"/>
              <a:t>Search for Java elements</a:t>
            </a:r>
          </a:p>
          <a:p>
            <a:pPr lvl="1"/>
            <a:r>
              <a:rPr lang="en-US" sz="2000"/>
              <a:t>Declarations or references</a:t>
            </a:r>
          </a:p>
          <a:p>
            <a:pPr lvl="1"/>
            <a:r>
              <a:rPr lang="en-US" sz="2000"/>
              <a:t>Including libraries and other projects</a:t>
            </a:r>
          </a:p>
          <a:p>
            <a:endParaRPr lang="en-US" sz="1800"/>
          </a:p>
        </p:txBody>
      </p:sp>
      <p:pic>
        <p:nvPicPr>
          <p:cNvPr id="288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3189288"/>
            <a:ext cx="5511800" cy="3001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88773" name="AutoShape 5"/>
          <p:cNvSpPr>
            <a:spLocks/>
          </p:cNvSpPr>
          <p:nvPr/>
        </p:nvSpPr>
        <p:spPr bwMode="auto">
          <a:xfrm>
            <a:off x="9017001" y="3060700"/>
            <a:ext cx="1230313" cy="1219200"/>
          </a:xfrm>
          <a:prstGeom prst="accentCallout1">
            <a:avLst>
              <a:gd name="adj1" fmla="val 9375"/>
              <a:gd name="adj2" fmla="val -6194"/>
              <a:gd name="adj3" fmla="val 114065"/>
              <a:gd name="adj4" fmla="val -352000"/>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nSpc>
                <a:spcPct val="100000"/>
              </a:lnSpc>
            </a:pPr>
            <a:r>
              <a:rPr lang="en-US"/>
              <a:t>Hits</a:t>
            </a:r>
            <a:br>
              <a:rPr lang="en-US"/>
            </a:br>
            <a:r>
              <a:rPr lang="en-US"/>
              <a:t>flagged</a:t>
            </a:r>
            <a:br>
              <a:rPr lang="en-US"/>
            </a:br>
            <a:r>
              <a:rPr lang="en-US"/>
              <a:t>in margin</a:t>
            </a:r>
            <a:br>
              <a:rPr lang="en-US"/>
            </a:br>
            <a:r>
              <a:rPr lang="en-US"/>
              <a:t>of editor</a:t>
            </a:r>
          </a:p>
        </p:txBody>
      </p:sp>
      <p:sp>
        <p:nvSpPr>
          <p:cNvPr id="288774" name="AutoShape 6"/>
          <p:cNvSpPr>
            <a:spLocks/>
          </p:cNvSpPr>
          <p:nvPr/>
        </p:nvSpPr>
        <p:spPr bwMode="auto">
          <a:xfrm>
            <a:off x="9029701" y="4686300"/>
            <a:ext cx="1230313" cy="609600"/>
          </a:xfrm>
          <a:prstGeom prst="accentCallout1">
            <a:avLst>
              <a:gd name="adj1" fmla="val 18750"/>
              <a:gd name="adj2" fmla="val -6194"/>
              <a:gd name="adj3" fmla="val 126042"/>
              <a:gd name="adj4" fmla="val -156903"/>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nSpc>
                <a:spcPct val="100000"/>
              </a:lnSpc>
            </a:pPr>
            <a:r>
              <a:rPr lang="en-US"/>
              <a:t>All search results</a:t>
            </a:r>
          </a:p>
        </p:txBody>
      </p:sp>
    </p:spTree>
    <p:extLst>
      <p:ext uri="{BB962C8B-B14F-4D97-AF65-F5344CB8AC3E}">
        <p14:creationId xmlns:p14="http://schemas.microsoft.com/office/powerpoint/2010/main" val="28252303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1EB019F4-B637-4AF2-AF60-4B01E88FA2EC}" type="slidenum">
              <a:rPr lang="en-US"/>
              <a:pPr/>
              <a:t>65</a:t>
            </a:fld>
            <a:endParaRPr lang="en-US"/>
          </a:p>
        </p:txBody>
      </p:sp>
      <p:sp>
        <p:nvSpPr>
          <p:cNvPr id="290818" name="Rectangle 2"/>
          <p:cNvSpPr>
            <a:spLocks noGrp="1" noChangeArrowheads="1"/>
          </p:cNvSpPr>
          <p:nvPr>
            <p:ph type="title"/>
          </p:nvPr>
        </p:nvSpPr>
        <p:spPr/>
        <p:txBody>
          <a:bodyPr/>
          <a:lstStyle/>
          <a:p>
            <a:r>
              <a:rPr lang="en-US"/>
              <a:t>Java Editor</a:t>
            </a:r>
          </a:p>
        </p:txBody>
      </p:sp>
      <p:sp>
        <p:nvSpPr>
          <p:cNvPr id="290819" name="Rectangle 3"/>
          <p:cNvSpPr>
            <a:spLocks noGrp="1" noChangeArrowheads="1"/>
          </p:cNvSpPr>
          <p:nvPr>
            <p:ph type="body" idx="1"/>
          </p:nvPr>
        </p:nvSpPr>
        <p:spPr/>
        <p:txBody>
          <a:bodyPr/>
          <a:lstStyle/>
          <a:p>
            <a:r>
              <a:rPr lang="en-US" sz="2000"/>
              <a:t>Hovering over identifier shows Javadoc spec</a:t>
            </a:r>
          </a:p>
          <a:p>
            <a:r>
              <a:rPr lang="en-US" sz="2000"/>
              <a:t>Method completion in Java editor</a:t>
            </a:r>
          </a:p>
          <a:p>
            <a:endParaRPr lang="en-US" sz="2000"/>
          </a:p>
        </p:txBody>
      </p:sp>
      <p:pic>
        <p:nvPicPr>
          <p:cNvPr id="290820" name="Picture 4"/>
          <p:cNvPicPr>
            <a:picLocks noChangeAspect="1" noChangeArrowheads="1"/>
          </p:cNvPicPr>
          <p:nvPr/>
        </p:nvPicPr>
        <p:blipFill>
          <a:blip r:embed="rId3">
            <a:extLst>
              <a:ext uri="{28A0092B-C50C-407E-A947-70E740481C1C}">
                <a14:useLocalDpi xmlns:a14="http://schemas.microsoft.com/office/drawing/2010/main" val="0"/>
              </a:ext>
            </a:extLst>
          </a:blip>
          <a:srcRect l="10489" t="40161" r="28949" b="33777"/>
          <a:stretch>
            <a:fillRect/>
          </a:stretch>
        </p:blipFill>
        <p:spPr bwMode="auto">
          <a:xfrm>
            <a:off x="3038476" y="3297238"/>
            <a:ext cx="6645275" cy="18843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grpSp>
        <p:nvGrpSpPr>
          <p:cNvPr id="290821" name="Group 5"/>
          <p:cNvGrpSpPr>
            <a:grpSpLocks/>
          </p:cNvGrpSpPr>
          <p:nvPr/>
        </p:nvGrpSpPr>
        <p:grpSpPr bwMode="auto">
          <a:xfrm>
            <a:off x="1755776" y="2603501"/>
            <a:ext cx="5446713" cy="2968625"/>
            <a:chOff x="146" y="1640"/>
            <a:chExt cx="3431" cy="1870"/>
          </a:xfrm>
        </p:grpSpPr>
        <p:pic>
          <p:nvPicPr>
            <p:cNvPr id="290822" name="Picture 6"/>
            <p:cNvPicPr>
              <a:picLocks noChangeAspect="1" noChangeArrowheads="1"/>
            </p:cNvPicPr>
            <p:nvPr/>
          </p:nvPicPr>
          <p:blipFill>
            <a:blip r:embed="rId4">
              <a:extLst>
                <a:ext uri="{28A0092B-C50C-407E-A947-70E740481C1C}">
                  <a14:useLocalDpi xmlns:a14="http://schemas.microsoft.com/office/drawing/2010/main" val="0"/>
                </a:ext>
              </a:extLst>
            </a:blip>
            <a:srcRect l="22121" t="52777" r="51663" b="30844"/>
            <a:stretch>
              <a:fillRect/>
            </a:stretch>
          </p:blipFill>
          <p:spPr bwMode="auto">
            <a:xfrm>
              <a:off x="1765" y="2661"/>
              <a:ext cx="1812" cy="84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90823" name="AutoShape 7"/>
            <p:cNvSpPr>
              <a:spLocks/>
            </p:cNvSpPr>
            <p:nvPr/>
          </p:nvSpPr>
          <p:spPr bwMode="auto">
            <a:xfrm>
              <a:off x="146" y="1640"/>
              <a:ext cx="1635" cy="208"/>
            </a:xfrm>
            <a:prstGeom prst="accentCallout1">
              <a:avLst>
                <a:gd name="adj1" fmla="val 34125"/>
                <a:gd name="adj2" fmla="val 102620"/>
                <a:gd name="adj3" fmla="val 504741"/>
                <a:gd name="adj4" fmla="val 138394"/>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spAutoFit/>
            </a:bodyPr>
            <a:lstStyle/>
            <a:p>
              <a:pPr>
                <a:lnSpc>
                  <a:spcPct val="100000"/>
                </a:lnSpc>
              </a:pPr>
              <a:r>
                <a:rPr lang="en-US" sz="2000"/>
                <a:t>List of plausible methods</a:t>
              </a:r>
            </a:p>
          </p:txBody>
        </p:sp>
      </p:grpSp>
      <p:grpSp>
        <p:nvGrpSpPr>
          <p:cNvPr id="290824" name="Group 8"/>
          <p:cNvGrpSpPr>
            <a:grpSpLocks/>
          </p:cNvGrpSpPr>
          <p:nvPr/>
        </p:nvGrpSpPr>
        <p:grpSpPr bwMode="auto">
          <a:xfrm>
            <a:off x="7205664" y="2682875"/>
            <a:ext cx="3203575" cy="2795588"/>
            <a:chOff x="3579" y="1690"/>
            <a:chExt cx="2018" cy="1761"/>
          </a:xfrm>
        </p:grpSpPr>
        <p:pic>
          <p:nvPicPr>
            <p:cNvPr id="290825" name="Picture 9"/>
            <p:cNvPicPr>
              <a:picLocks noChangeAspect="1" noChangeArrowheads="1"/>
            </p:cNvPicPr>
            <p:nvPr/>
          </p:nvPicPr>
          <p:blipFill>
            <a:blip r:embed="rId5">
              <a:extLst>
                <a:ext uri="{28A0092B-C50C-407E-A947-70E740481C1C}">
                  <a14:useLocalDpi xmlns:a14="http://schemas.microsoft.com/office/drawing/2010/main" val="0"/>
                </a:ext>
              </a:extLst>
            </a:blip>
            <a:srcRect l="48424" t="52219" r="29369" b="31924"/>
            <a:stretch>
              <a:fillRect/>
            </a:stretch>
          </p:blipFill>
          <p:spPr bwMode="auto">
            <a:xfrm>
              <a:off x="3579" y="2629"/>
              <a:ext cx="1535" cy="82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90826" name="AutoShape 10"/>
            <p:cNvSpPr>
              <a:spLocks/>
            </p:cNvSpPr>
            <p:nvPr/>
          </p:nvSpPr>
          <p:spPr bwMode="auto">
            <a:xfrm>
              <a:off x="4388" y="1690"/>
              <a:ext cx="1209" cy="208"/>
            </a:xfrm>
            <a:prstGeom prst="accentCallout1">
              <a:avLst>
                <a:gd name="adj1" fmla="val 34125"/>
                <a:gd name="adj2" fmla="val -3972"/>
                <a:gd name="adj3" fmla="val 477250"/>
                <a:gd name="adj4" fmla="val -56245"/>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nSpc>
                  <a:spcPct val="100000"/>
                </a:lnSpc>
              </a:pPr>
              <a:r>
                <a:rPr lang="en-US" sz="2000"/>
                <a:t>Doc for method</a:t>
              </a:r>
            </a:p>
          </p:txBody>
        </p:sp>
      </p:grpSp>
    </p:spTree>
    <p:extLst>
      <p:ext uri="{BB962C8B-B14F-4D97-AF65-F5344CB8AC3E}">
        <p14:creationId xmlns:p14="http://schemas.microsoft.com/office/powerpoint/2010/main" val="2936274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90821"/>
                                        </p:tgtEl>
                                        <p:attrNameLst>
                                          <p:attrName>style.visibility</p:attrName>
                                        </p:attrNameLst>
                                      </p:cBhvr>
                                      <p:to>
                                        <p:strVal val="visible"/>
                                      </p:to>
                                    </p:set>
                                    <p:animEffect transition="in" filter="wipe(up)">
                                      <p:cBhvr>
                                        <p:cTn id="7" dur="1000"/>
                                        <p:tgtEl>
                                          <p:spTgt spid="2908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90824"/>
                                        </p:tgtEl>
                                        <p:attrNameLst>
                                          <p:attrName>style.visibility</p:attrName>
                                        </p:attrNameLst>
                                      </p:cBhvr>
                                      <p:to>
                                        <p:strVal val="visible"/>
                                      </p:to>
                                    </p:set>
                                    <p:animEffect transition="in" filter="wipe(up)">
                                      <p:cBhvr>
                                        <p:cTn id="12" dur="1000"/>
                                        <p:tgtEl>
                                          <p:spTgt spid="290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828CB0FE-8299-4D70-BFA4-B5D776CCF228}" type="slidenum">
              <a:rPr lang="en-US"/>
              <a:pPr/>
              <a:t>66</a:t>
            </a:fld>
            <a:endParaRPr lang="en-US"/>
          </a:p>
        </p:txBody>
      </p:sp>
      <p:sp>
        <p:nvSpPr>
          <p:cNvPr id="292866" name="Rectangle 2"/>
          <p:cNvSpPr>
            <a:spLocks noGrp="1" noChangeArrowheads="1"/>
          </p:cNvSpPr>
          <p:nvPr>
            <p:ph type="title"/>
          </p:nvPr>
        </p:nvSpPr>
        <p:spPr/>
        <p:txBody>
          <a:bodyPr/>
          <a:lstStyle/>
          <a:p>
            <a:r>
              <a:rPr lang="en-US"/>
              <a:t>Java Editor</a:t>
            </a:r>
          </a:p>
        </p:txBody>
      </p:sp>
      <p:sp>
        <p:nvSpPr>
          <p:cNvPr id="292867" name="Rectangle 3"/>
          <p:cNvSpPr>
            <a:spLocks noGrp="1" noChangeArrowheads="1"/>
          </p:cNvSpPr>
          <p:nvPr>
            <p:ph type="body" idx="1"/>
          </p:nvPr>
        </p:nvSpPr>
        <p:spPr/>
        <p:txBody>
          <a:bodyPr/>
          <a:lstStyle/>
          <a:p>
            <a:r>
              <a:rPr lang="en-US" sz="2000"/>
              <a:t>On-the-fly spell check catches errors early</a:t>
            </a:r>
          </a:p>
          <a:p>
            <a:r>
              <a:rPr lang="en-US" sz="2000"/>
              <a:t>Code templates help with drudgery</a:t>
            </a:r>
          </a:p>
          <a:p>
            <a:endParaRPr lang="en-US" sz="2000"/>
          </a:p>
        </p:txBody>
      </p:sp>
      <p:pic>
        <p:nvPicPr>
          <p:cNvPr id="292868" name="Picture 4"/>
          <p:cNvPicPr>
            <a:picLocks noChangeAspect="1" noChangeArrowheads="1"/>
          </p:cNvPicPr>
          <p:nvPr/>
        </p:nvPicPr>
        <p:blipFill>
          <a:blip r:embed="rId3">
            <a:extLst>
              <a:ext uri="{28A0092B-C50C-407E-A947-70E740481C1C}">
                <a14:useLocalDpi xmlns:a14="http://schemas.microsoft.com/office/drawing/2010/main" val="0"/>
              </a:ext>
            </a:extLst>
          </a:blip>
          <a:srcRect l="3601" t="25272"/>
          <a:stretch>
            <a:fillRect/>
          </a:stretch>
        </p:blipFill>
        <p:spPr bwMode="auto">
          <a:xfrm>
            <a:off x="2998788" y="2479675"/>
            <a:ext cx="7097712" cy="21780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grpSp>
        <p:nvGrpSpPr>
          <p:cNvPr id="292869" name="Group 5"/>
          <p:cNvGrpSpPr>
            <a:grpSpLocks/>
          </p:cNvGrpSpPr>
          <p:nvPr/>
        </p:nvGrpSpPr>
        <p:grpSpPr bwMode="auto">
          <a:xfrm>
            <a:off x="1854201" y="3946526"/>
            <a:ext cx="5059363" cy="1730375"/>
            <a:chOff x="208" y="2486"/>
            <a:chExt cx="3187" cy="1090"/>
          </a:xfrm>
        </p:grpSpPr>
        <p:pic>
          <p:nvPicPr>
            <p:cNvPr id="292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 y="2486"/>
              <a:ext cx="1812" cy="85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92871" name="AutoShape 7"/>
            <p:cNvSpPr>
              <a:spLocks/>
            </p:cNvSpPr>
            <p:nvPr/>
          </p:nvSpPr>
          <p:spPr bwMode="auto">
            <a:xfrm>
              <a:off x="208" y="3192"/>
              <a:ext cx="943" cy="384"/>
            </a:xfrm>
            <a:prstGeom prst="accentCallout1">
              <a:avLst>
                <a:gd name="adj1" fmla="val 18750"/>
                <a:gd name="adj2" fmla="val 105088"/>
                <a:gd name="adj3" fmla="val -136458"/>
                <a:gd name="adj4" fmla="val 150157"/>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gn="r">
                <a:lnSpc>
                  <a:spcPct val="100000"/>
                </a:lnSpc>
              </a:pPr>
              <a:r>
                <a:rPr lang="en-US"/>
                <a:t>Statement</a:t>
              </a:r>
              <a:br>
                <a:rPr lang="en-US"/>
              </a:br>
              <a:r>
                <a:rPr lang="en-US"/>
                <a:t>template</a:t>
              </a:r>
            </a:p>
          </p:txBody>
        </p:sp>
      </p:grpSp>
      <p:grpSp>
        <p:nvGrpSpPr>
          <p:cNvPr id="292872" name="Group 8"/>
          <p:cNvGrpSpPr>
            <a:grpSpLocks/>
          </p:cNvGrpSpPr>
          <p:nvPr/>
        </p:nvGrpSpPr>
        <p:grpSpPr bwMode="auto">
          <a:xfrm>
            <a:off x="6969126" y="3949700"/>
            <a:ext cx="2951163" cy="2108200"/>
            <a:chOff x="3430" y="2488"/>
            <a:chExt cx="1859" cy="1328"/>
          </a:xfrm>
        </p:grpSpPr>
        <p:pic>
          <p:nvPicPr>
            <p:cNvPr id="292873" name="Picture 9"/>
            <p:cNvPicPr>
              <a:picLocks noChangeAspect="1" noChangeArrowheads="1"/>
            </p:cNvPicPr>
            <p:nvPr/>
          </p:nvPicPr>
          <p:blipFill>
            <a:blip r:embed="rId5">
              <a:extLst>
                <a:ext uri="{28A0092B-C50C-407E-A947-70E740481C1C}">
                  <a14:useLocalDpi xmlns:a14="http://schemas.microsoft.com/office/drawing/2010/main" val="0"/>
                </a:ext>
              </a:extLst>
            </a:blip>
            <a:srcRect l="56120" t="55150" r="22079" b="29688"/>
            <a:stretch>
              <a:fillRect/>
            </a:stretch>
          </p:blipFill>
          <p:spPr bwMode="auto">
            <a:xfrm>
              <a:off x="3430" y="2488"/>
              <a:ext cx="1507" cy="78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92874" name="AutoShape 10"/>
            <p:cNvSpPr>
              <a:spLocks/>
            </p:cNvSpPr>
            <p:nvPr/>
          </p:nvSpPr>
          <p:spPr bwMode="auto">
            <a:xfrm>
              <a:off x="4353" y="3432"/>
              <a:ext cx="936" cy="384"/>
            </a:xfrm>
            <a:prstGeom prst="accentCallout1">
              <a:avLst>
                <a:gd name="adj1" fmla="val 18750"/>
                <a:gd name="adj2" fmla="val -5130"/>
                <a:gd name="adj3" fmla="val -180208"/>
                <a:gd name="adj4" fmla="val -68481"/>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lstStyle/>
            <a:p>
              <a:pPr>
                <a:lnSpc>
                  <a:spcPct val="100000"/>
                </a:lnSpc>
              </a:pPr>
              <a:r>
                <a:rPr lang="en-US"/>
                <a:t>Preview</a:t>
              </a:r>
            </a:p>
          </p:txBody>
        </p:sp>
      </p:grpSp>
    </p:spTree>
    <p:extLst>
      <p:ext uri="{BB962C8B-B14F-4D97-AF65-F5344CB8AC3E}">
        <p14:creationId xmlns:p14="http://schemas.microsoft.com/office/powerpoint/2010/main" val="3029216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2869"/>
                                        </p:tgtEl>
                                        <p:attrNameLst>
                                          <p:attrName>style.visibility</p:attrName>
                                        </p:attrNameLst>
                                      </p:cBhvr>
                                      <p:to>
                                        <p:strVal val="visible"/>
                                      </p:to>
                                    </p:set>
                                    <p:animEffect transition="in" filter="wipe(down)">
                                      <p:cBhvr>
                                        <p:cTn id="7" dur="500"/>
                                        <p:tgtEl>
                                          <p:spTgt spid="292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92872"/>
                                        </p:tgtEl>
                                        <p:attrNameLst>
                                          <p:attrName>style.visibility</p:attrName>
                                        </p:attrNameLst>
                                      </p:cBhvr>
                                      <p:to>
                                        <p:strVal val="visible"/>
                                      </p:to>
                                    </p:set>
                                    <p:animEffect transition="in" filter="wipe(down)">
                                      <p:cBhvr>
                                        <p:cTn id="12" dur="500"/>
                                        <p:tgtEl>
                                          <p:spTgt spid="292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75F323FA-486B-4300-AE6C-3050D3DBFB5E}" type="slidenum">
              <a:rPr lang="en-US"/>
              <a:pPr/>
              <a:t>67</a:t>
            </a:fld>
            <a:endParaRPr lang="en-US"/>
          </a:p>
        </p:txBody>
      </p:sp>
      <p:sp>
        <p:nvSpPr>
          <p:cNvPr id="294914" name="Rectangle 2"/>
          <p:cNvSpPr>
            <a:spLocks noGrp="1" noChangeArrowheads="1"/>
          </p:cNvSpPr>
          <p:nvPr>
            <p:ph type="title"/>
          </p:nvPr>
        </p:nvSpPr>
        <p:spPr/>
        <p:txBody>
          <a:bodyPr/>
          <a:lstStyle/>
          <a:p>
            <a:r>
              <a:rPr lang="en-US"/>
              <a:t>Java Editor</a:t>
            </a:r>
          </a:p>
        </p:txBody>
      </p:sp>
      <p:sp>
        <p:nvSpPr>
          <p:cNvPr id="294915" name="Rectangle 3"/>
          <p:cNvSpPr>
            <a:spLocks noGrp="1" noChangeArrowheads="1"/>
          </p:cNvSpPr>
          <p:nvPr>
            <p:ph type="body" idx="1"/>
          </p:nvPr>
        </p:nvSpPr>
        <p:spPr/>
        <p:txBody>
          <a:bodyPr/>
          <a:lstStyle/>
          <a:p>
            <a:r>
              <a:rPr lang="en-US" sz="2000"/>
              <a:t>Java editor creates stub methods</a:t>
            </a:r>
          </a:p>
          <a:p>
            <a:r>
              <a:rPr lang="en-US" sz="2000"/>
              <a:t>Java editor helps programmers write good Java code</a:t>
            </a:r>
          </a:p>
        </p:txBody>
      </p:sp>
      <p:pic>
        <p:nvPicPr>
          <p:cNvPr id="294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225" y="3067050"/>
            <a:ext cx="44577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4917" name="AutoShape 5"/>
          <p:cNvSpPr>
            <a:spLocks/>
          </p:cNvSpPr>
          <p:nvPr/>
        </p:nvSpPr>
        <p:spPr bwMode="auto">
          <a:xfrm>
            <a:off x="2546350" y="2287588"/>
            <a:ext cx="1498936" cy="637364"/>
          </a:xfrm>
          <a:prstGeom prst="accentCallout1">
            <a:avLst>
              <a:gd name="adj1" fmla="val 18750"/>
              <a:gd name="adj2" fmla="val 104509"/>
              <a:gd name="adj3" fmla="val 169792"/>
              <a:gd name="adj4" fmla="val 152583"/>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spAutoFit/>
          </a:bodyPr>
          <a:lstStyle/>
          <a:p>
            <a:pPr>
              <a:lnSpc>
                <a:spcPct val="100000"/>
              </a:lnSpc>
            </a:pPr>
            <a:r>
              <a:rPr lang="en-US" sz="2000"/>
              <a:t>Variable name</a:t>
            </a:r>
            <a:br>
              <a:rPr lang="en-US" sz="2000"/>
            </a:br>
            <a:r>
              <a:rPr lang="en-US" sz="2000"/>
              <a:t>suggestion</a:t>
            </a:r>
          </a:p>
        </p:txBody>
      </p:sp>
      <p:pic>
        <p:nvPicPr>
          <p:cNvPr id="2949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1" y="5992814"/>
            <a:ext cx="2951163"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4919" name="AutoShape 7"/>
          <p:cNvSpPr>
            <a:spLocks/>
          </p:cNvSpPr>
          <p:nvPr/>
        </p:nvSpPr>
        <p:spPr bwMode="auto">
          <a:xfrm>
            <a:off x="1865314" y="4953001"/>
            <a:ext cx="2064411" cy="945141"/>
          </a:xfrm>
          <a:prstGeom prst="accentCallout1">
            <a:avLst>
              <a:gd name="adj1" fmla="val 12926"/>
              <a:gd name="adj2" fmla="val 103287"/>
              <a:gd name="adj3" fmla="val 124056"/>
              <a:gd name="adj4" fmla="val 123273"/>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spAutoFit/>
          </a:bodyPr>
          <a:lstStyle/>
          <a:p>
            <a:pPr>
              <a:lnSpc>
                <a:spcPct val="100000"/>
              </a:lnSpc>
            </a:pPr>
            <a:r>
              <a:rPr lang="en-US" sz="2000"/>
              <a:t>Argument hints and</a:t>
            </a:r>
            <a:br>
              <a:rPr lang="en-US" sz="2000"/>
            </a:br>
            <a:r>
              <a:rPr lang="en-US" sz="2000"/>
              <a:t>proposed argument</a:t>
            </a:r>
            <a:br>
              <a:rPr lang="en-US" sz="2000"/>
            </a:br>
            <a:r>
              <a:rPr lang="en-US" sz="2000"/>
              <a:t>names</a:t>
            </a:r>
          </a:p>
        </p:txBody>
      </p:sp>
      <p:pic>
        <p:nvPicPr>
          <p:cNvPr id="29492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25" y="3929064"/>
            <a:ext cx="4598988"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4921" name="AutoShape 9"/>
          <p:cNvSpPr>
            <a:spLocks/>
          </p:cNvSpPr>
          <p:nvPr/>
        </p:nvSpPr>
        <p:spPr bwMode="auto">
          <a:xfrm>
            <a:off x="9067800" y="2743200"/>
            <a:ext cx="1131528" cy="637364"/>
          </a:xfrm>
          <a:prstGeom prst="accentCallout1">
            <a:avLst>
              <a:gd name="adj1" fmla="val 18750"/>
              <a:gd name="adj2" fmla="val -5847"/>
              <a:gd name="adj3" fmla="val 232551"/>
              <a:gd name="adj4" fmla="val -85505"/>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wrap="none" lIns="0" tIns="10800" rIns="0" bIns="10800">
            <a:spAutoFit/>
          </a:bodyPr>
          <a:lstStyle/>
          <a:p>
            <a:pPr>
              <a:lnSpc>
                <a:spcPct val="100000"/>
              </a:lnSpc>
            </a:pPr>
            <a:r>
              <a:rPr lang="en-US" sz="2000"/>
              <a:t>JavaDoc</a:t>
            </a:r>
            <a:br>
              <a:rPr lang="en-US" sz="2000"/>
            </a:br>
            <a:r>
              <a:rPr lang="en-US" sz="2000"/>
              <a:t>code assist</a:t>
            </a:r>
          </a:p>
        </p:txBody>
      </p:sp>
    </p:spTree>
    <p:extLst>
      <p:ext uri="{BB962C8B-B14F-4D97-AF65-F5344CB8AC3E}">
        <p14:creationId xmlns:p14="http://schemas.microsoft.com/office/powerpoint/2010/main" val="22778417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2A32F6EC-7047-497F-B94C-2B361BF47E0F}" type="slidenum">
              <a:rPr lang="en-US"/>
              <a:pPr/>
              <a:t>68</a:t>
            </a:fld>
            <a:endParaRPr lang="en-US"/>
          </a:p>
        </p:txBody>
      </p:sp>
      <p:sp>
        <p:nvSpPr>
          <p:cNvPr id="296962" name="Rectangle 2"/>
          <p:cNvSpPr>
            <a:spLocks noGrp="1" noChangeArrowheads="1"/>
          </p:cNvSpPr>
          <p:nvPr>
            <p:ph type="title"/>
          </p:nvPr>
        </p:nvSpPr>
        <p:spPr/>
        <p:txBody>
          <a:bodyPr/>
          <a:lstStyle/>
          <a:p>
            <a:r>
              <a:rPr lang="en-US"/>
              <a:t>Refactoring</a:t>
            </a:r>
          </a:p>
        </p:txBody>
      </p:sp>
      <p:sp>
        <p:nvSpPr>
          <p:cNvPr id="296963" name="Rectangle 3"/>
          <p:cNvSpPr>
            <a:spLocks noGrp="1" noChangeArrowheads="1"/>
          </p:cNvSpPr>
          <p:nvPr>
            <p:ph type="body" idx="1"/>
          </p:nvPr>
        </p:nvSpPr>
        <p:spPr/>
        <p:txBody>
          <a:bodyPr/>
          <a:lstStyle/>
          <a:p>
            <a:r>
              <a:rPr lang="en-US" sz="2000"/>
              <a:t>JDT has actions for refactoring Java code</a:t>
            </a:r>
          </a:p>
          <a:p>
            <a:endParaRPr lang="en-US" sz="2000"/>
          </a:p>
        </p:txBody>
      </p:sp>
      <p:pic>
        <p:nvPicPr>
          <p:cNvPr id="296964"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l="6668" t="19780" r="26837" b="17668"/>
          <a:stretch>
            <a:fillRect/>
          </a:stretch>
        </p:blipFill>
        <p:spPr>
          <a:xfrm>
            <a:off x="3152776" y="2216150"/>
            <a:ext cx="5453063" cy="4000500"/>
          </a:xfrm>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Tree>
    <p:extLst>
      <p:ext uri="{BB962C8B-B14F-4D97-AF65-F5344CB8AC3E}">
        <p14:creationId xmlns:p14="http://schemas.microsoft.com/office/powerpoint/2010/main" val="1072655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AA5D4B41-83EA-4506-8398-A6B1C56C4912}" type="slidenum">
              <a:rPr lang="en-US"/>
              <a:pPr/>
              <a:t>69</a:t>
            </a:fld>
            <a:endParaRPr lang="en-US"/>
          </a:p>
        </p:txBody>
      </p:sp>
      <p:sp>
        <p:nvSpPr>
          <p:cNvPr id="299010" name="Rectangle 2"/>
          <p:cNvSpPr>
            <a:spLocks noGrp="1" noChangeArrowheads="1"/>
          </p:cNvSpPr>
          <p:nvPr>
            <p:ph type="title"/>
          </p:nvPr>
        </p:nvSpPr>
        <p:spPr/>
        <p:txBody>
          <a:bodyPr/>
          <a:lstStyle/>
          <a:p>
            <a:r>
              <a:rPr lang="en-US"/>
              <a:t>Refactoring</a:t>
            </a:r>
          </a:p>
        </p:txBody>
      </p:sp>
      <p:sp>
        <p:nvSpPr>
          <p:cNvPr id="299011" name="Rectangle 3"/>
          <p:cNvSpPr>
            <a:spLocks noGrp="1" noChangeArrowheads="1"/>
          </p:cNvSpPr>
          <p:nvPr>
            <p:ph type="body" idx="1"/>
          </p:nvPr>
        </p:nvSpPr>
        <p:spPr/>
        <p:txBody>
          <a:bodyPr/>
          <a:lstStyle/>
          <a:p>
            <a:r>
              <a:rPr lang="en-US" sz="2000"/>
              <a:t>Full preview of all ensuing code changes</a:t>
            </a:r>
          </a:p>
          <a:p>
            <a:pPr lvl="1"/>
            <a:r>
              <a:rPr lang="en-US" sz="2000"/>
              <a:t>Programmer can veto individual changes</a:t>
            </a:r>
          </a:p>
        </p:txBody>
      </p:sp>
      <p:pic>
        <p:nvPicPr>
          <p:cNvPr id="299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75" y="2436814"/>
            <a:ext cx="6453188" cy="38893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299013" name="AutoShape 5"/>
          <p:cNvSpPr>
            <a:spLocks/>
          </p:cNvSpPr>
          <p:nvPr/>
        </p:nvSpPr>
        <p:spPr bwMode="auto">
          <a:xfrm>
            <a:off x="1870076" y="3360738"/>
            <a:ext cx="1304925" cy="637364"/>
          </a:xfrm>
          <a:prstGeom prst="accentCallout1">
            <a:avLst>
              <a:gd name="adj1" fmla="val 18750"/>
              <a:gd name="adj2" fmla="val 105838"/>
              <a:gd name="adj3" fmla="val 18750"/>
              <a:gd name="adj4" fmla="val 170926"/>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gn="r">
              <a:lnSpc>
                <a:spcPct val="100000"/>
              </a:lnSpc>
            </a:pPr>
            <a:r>
              <a:rPr lang="en-US" sz="2000"/>
              <a:t>List of changes</a:t>
            </a:r>
          </a:p>
        </p:txBody>
      </p:sp>
      <p:sp>
        <p:nvSpPr>
          <p:cNvPr id="299014" name="AutoShape 6"/>
          <p:cNvSpPr>
            <a:spLocks/>
          </p:cNvSpPr>
          <p:nvPr/>
        </p:nvSpPr>
        <p:spPr bwMode="auto">
          <a:xfrm>
            <a:off x="1857376" y="5111750"/>
            <a:ext cx="1304925" cy="637364"/>
          </a:xfrm>
          <a:prstGeom prst="accentCallout1">
            <a:avLst>
              <a:gd name="adj1" fmla="val 18750"/>
              <a:gd name="adj2" fmla="val 105838"/>
              <a:gd name="adj3" fmla="val 18750"/>
              <a:gd name="adj4" fmla="val 399634"/>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gn="r">
              <a:lnSpc>
                <a:spcPct val="100000"/>
              </a:lnSpc>
            </a:pPr>
            <a:r>
              <a:rPr lang="en-US" sz="2000"/>
              <a:t>“before” vs. “after”</a:t>
            </a:r>
          </a:p>
        </p:txBody>
      </p:sp>
    </p:spTree>
    <p:extLst>
      <p:ext uri="{BB962C8B-B14F-4D97-AF65-F5344CB8AC3E}">
        <p14:creationId xmlns:p14="http://schemas.microsoft.com/office/powerpoint/2010/main" val="1944811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 more comprehensive definition of Unit Test</a:t>
            </a:r>
          </a:p>
        </p:txBody>
      </p:sp>
      <p:sp>
        <p:nvSpPr>
          <p:cNvPr id="3" name="Content Placeholder 2"/>
          <p:cNvSpPr>
            <a:spLocks noGrp="1"/>
          </p:cNvSpPr>
          <p:nvPr>
            <p:ph idx="1"/>
          </p:nvPr>
        </p:nvSpPr>
        <p:spPr/>
        <p:txBody>
          <a:bodyPr>
            <a:normAutofit/>
          </a:bodyPr>
          <a:lstStyle/>
          <a:p>
            <a:pPr>
              <a:lnSpc>
                <a:spcPct val="150000"/>
              </a:lnSpc>
            </a:pPr>
            <a:r>
              <a:rPr lang="en-US" sz="2400" dirty="0"/>
              <a:t>A unit test is an automated piece of code that invokes the method or class being tested.</a:t>
            </a:r>
          </a:p>
          <a:p>
            <a:pPr lvl="1">
              <a:lnSpc>
                <a:spcPct val="150000"/>
              </a:lnSpc>
            </a:pPr>
            <a:r>
              <a:rPr lang="en-US" sz="2000" dirty="0"/>
              <a:t>and then checks some assumptions about the logical behavior of that method or class. </a:t>
            </a:r>
          </a:p>
          <a:p>
            <a:pPr>
              <a:lnSpc>
                <a:spcPct val="150000"/>
              </a:lnSpc>
            </a:pPr>
            <a:r>
              <a:rPr lang="en-US" sz="2400" dirty="0"/>
              <a:t>A unit test is almost always written using a </a:t>
            </a:r>
            <a:r>
              <a:rPr lang="en-US" sz="2400" dirty="0">
                <a:solidFill>
                  <a:srgbClr val="FF0000"/>
                </a:solidFill>
              </a:rPr>
              <a:t>unit-testing framework</a:t>
            </a:r>
            <a:r>
              <a:rPr lang="en-US" sz="2400" dirty="0"/>
              <a:t> (e.g. </a:t>
            </a:r>
            <a:r>
              <a:rPr lang="en-US" sz="2400" dirty="0" err="1"/>
              <a:t>NUnit</a:t>
            </a:r>
            <a:r>
              <a:rPr lang="en-US" sz="2400" dirty="0"/>
              <a:t>, </a:t>
            </a:r>
            <a:r>
              <a:rPr lang="en-US" sz="2400" dirty="0" err="1"/>
              <a:t>JUnit</a:t>
            </a:r>
            <a:r>
              <a:rPr lang="en-US" sz="2400" dirty="0"/>
              <a:t>) </a:t>
            </a:r>
          </a:p>
          <a:p>
            <a:pPr>
              <a:lnSpc>
                <a:spcPct val="150000"/>
              </a:lnSpc>
            </a:pPr>
            <a:r>
              <a:rPr lang="en-US" sz="2400" dirty="0"/>
              <a:t>It can be written easily and runs quickly. </a:t>
            </a:r>
          </a:p>
          <a:p>
            <a:pPr>
              <a:lnSpc>
                <a:spcPct val="150000"/>
              </a:lnSpc>
            </a:pPr>
            <a:r>
              <a:rPr lang="en-US" sz="2400" dirty="0"/>
              <a:t>It’s fully automated, trustworthy, readable, and maintainable.</a:t>
            </a:r>
          </a:p>
          <a:p>
            <a:pPr>
              <a:lnSpc>
                <a:spcPct val="150000"/>
              </a:lnSpc>
            </a:pPr>
            <a:endParaRPr lang="en-US" sz="2400" dirty="0"/>
          </a:p>
        </p:txBody>
      </p:sp>
    </p:spTree>
    <p:extLst>
      <p:ext uri="{BB962C8B-B14F-4D97-AF65-F5344CB8AC3E}">
        <p14:creationId xmlns:p14="http://schemas.microsoft.com/office/powerpoint/2010/main" val="28483643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1DA670BF-2EB8-4FB6-A550-6A26825B486A}" type="slidenum">
              <a:rPr lang="en-US"/>
              <a:pPr/>
              <a:t>70</a:t>
            </a:fld>
            <a:endParaRPr lang="en-US"/>
          </a:p>
        </p:txBody>
      </p:sp>
      <p:sp>
        <p:nvSpPr>
          <p:cNvPr id="301058" name="Rectangle 2"/>
          <p:cNvSpPr>
            <a:spLocks noGrp="1" noChangeArrowheads="1"/>
          </p:cNvSpPr>
          <p:nvPr>
            <p:ph type="title"/>
          </p:nvPr>
        </p:nvSpPr>
        <p:spPr/>
        <p:txBody>
          <a:bodyPr/>
          <a:lstStyle/>
          <a:p>
            <a:r>
              <a:rPr lang="en-US"/>
              <a:t>Eclipse Java Debugger</a:t>
            </a:r>
          </a:p>
        </p:txBody>
      </p:sp>
      <p:sp>
        <p:nvSpPr>
          <p:cNvPr id="301059" name="Rectangle 3"/>
          <p:cNvSpPr>
            <a:spLocks noGrp="1" noChangeArrowheads="1"/>
          </p:cNvSpPr>
          <p:nvPr>
            <p:ph type="body" idx="1"/>
          </p:nvPr>
        </p:nvSpPr>
        <p:spPr/>
        <p:txBody>
          <a:bodyPr/>
          <a:lstStyle/>
          <a:p>
            <a:r>
              <a:rPr lang="en-US" sz="2000"/>
              <a:t>Run or debug Java programs</a:t>
            </a:r>
          </a:p>
          <a:p>
            <a:endParaRPr lang="en-US" sz="2000"/>
          </a:p>
        </p:txBody>
      </p:sp>
      <p:pic>
        <p:nvPicPr>
          <p:cNvPr id="301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775" y="2344739"/>
            <a:ext cx="5511800" cy="39068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38100">
                <a:solidFill>
                  <a:srgbClr val="EAEAE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sp>
        <p:nvSpPr>
          <p:cNvPr id="301061" name="AutoShape 5"/>
          <p:cNvSpPr>
            <a:spLocks/>
          </p:cNvSpPr>
          <p:nvPr/>
        </p:nvSpPr>
        <p:spPr bwMode="auto">
          <a:xfrm>
            <a:off x="1885951" y="2952750"/>
            <a:ext cx="1304925" cy="637364"/>
          </a:xfrm>
          <a:prstGeom prst="accentCallout1">
            <a:avLst>
              <a:gd name="adj1" fmla="val 12926"/>
              <a:gd name="adj2" fmla="val 105838"/>
              <a:gd name="adj3" fmla="val 67144"/>
              <a:gd name="adj4" fmla="val 217398"/>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gn="r">
              <a:lnSpc>
                <a:spcPct val="100000"/>
              </a:lnSpc>
            </a:pPr>
            <a:r>
              <a:rPr lang="en-US" sz="2000"/>
              <a:t>Threads and stack frames</a:t>
            </a:r>
          </a:p>
        </p:txBody>
      </p:sp>
      <p:sp>
        <p:nvSpPr>
          <p:cNvPr id="301062" name="AutoShape 6"/>
          <p:cNvSpPr>
            <a:spLocks/>
          </p:cNvSpPr>
          <p:nvPr/>
        </p:nvSpPr>
        <p:spPr bwMode="auto">
          <a:xfrm>
            <a:off x="1524001" y="4283076"/>
            <a:ext cx="1679575" cy="974725"/>
          </a:xfrm>
          <a:prstGeom prst="accentCallout1">
            <a:avLst>
              <a:gd name="adj1" fmla="val 8935"/>
              <a:gd name="adj2" fmla="val 104537"/>
              <a:gd name="adj3" fmla="val 65755"/>
              <a:gd name="adj4" fmla="val 188185"/>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gn="r">
              <a:lnSpc>
                <a:spcPct val="100000"/>
              </a:lnSpc>
            </a:pPr>
            <a:r>
              <a:rPr lang="en-US" sz="2000"/>
              <a:t>Editor with breakpoint marks</a:t>
            </a:r>
          </a:p>
        </p:txBody>
      </p:sp>
      <p:sp>
        <p:nvSpPr>
          <p:cNvPr id="301063" name="AutoShape 7"/>
          <p:cNvSpPr>
            <a:spLocks/>
          </p:cNvSpPr>
          <p:nvPr/>
        </p:nvSpPr>
        <p:spPr bwMode="auto">
          <a:xfrm>
            <a:off x="1524001" y="5491163"/>
            <a:ext cx="1679575" cy="329588"/>
          </a:xfrm>
          <a:prstGeom prst="accentCallout1">
            <a:avLst>
              <a:gd name="adj1" fmla="val 20569"/>
              <a:gd name="adj2" fmla="val 104537"/>
              <a:gd name="adj3" fmla="val 20569"/>
              <a:gd name="adj4" fmla="val 191208"/>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gn="r">
              <a:lnSpc>
                <a:spcPct val="100000"/>
              </a:lnSpc>
            </a:pPr>
            <a:r>
              <a:rPr lang="en-US" sz="2000"/>
              <a:t>Console I/O</a:t>
            </a:r>
          </a:p>
        </p:txBody>
      </p:sp>
      <p:sp>
        <p:nvSpPr>
          <p:cNvPr id="301064" name="AutoShape 8"/>
          <p:cNvSpPr>
            <a:spLocks/>
          </p:cNvSpPr>
          <p:nvPr/>
        </p:nvSpPr>
        <p:spPr bwMode="auto">
          <a:xfrm>
            <a:off x="8524876" y="1712913"/>
            <a:ext cx="2143125" cy="329588"/>
          </a:xfrm>
          <a:prstGeom prst="accentCallout1">
            <a:avLst>
              <a:gd name="adj1" fmla="val 17060"/>
              <a:gd name="adj2" fmla="val -3556"/>
              <a:gd name="adj3" fmla="val 361139"/>
              <a:gd name="adj4" fmla="val -31333"/>
            </a:avLst>
          </a:prstGeom>
          <a:noFill/>
          <a:ln w="38100">
            <a:solidFill>
              <a:schemeClr val="tx1"/>
            </a:solidFill>
            <a:miter lim="800000"/>
            <a:headEnd type="none" w="sm" len="sm"/>
            <a:tailEnd type="arrow"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969696"/>
                  </a:outerShdw>
                </a:effectLst>
              </a14:hiddenEffects>
            </a:ext>
          </a:extLst>
        </p:spPr>
        <p:txBody>
          <a:bodyPr lIns="0" tIns="10800" rIns="0" bIns="10800">
            <a:spAutoFit/>
          </a:bodyPr>
          <a:lstStyle/>
          <a:p>
            <a:pPr>
              <a:lnSpc>
                <a:spcPct val="100000"/>
              </a:lnSpc>
            </a:pPr>
            <a:r>
              <a:rPr lang="en-US" sz="2000"/>
              <a:t>Local variables</a:t>
            </a:r>
          </a:p>
        </p:txBody>
      </p:sp>
    </p:spTree>
    <p:extLst>
      <p:ext uri="{BB962C8B-B14F-4D97-AF65-F5344CB8AC3E}">
        <p14:creationId xmlns:p14="http://schemas.microsoft.com/office/powerpoint/2010/main" val="19395904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1E55954-3932-47F3-964F-50E0510F4F1E}" type="slidenum">
              <a:rPr lang="en-US"/>
              <a:pPr/>
              <a:t>71</a:t>
            </a:fld>
            <a:endParaRPr lang="en-US"/>
          </a:p>
        </p:txBody>
      </p:sp>
      <p:sp>
        <p:nvSpPr>
          <p:cNvPr id="335874" name="Rectangle 2"/>
          <p:cNvSpPr>
            <a:spLocks noGrp="1" noChangeArrowheads="1"/>
          </p:cNvSpPr>
          <p:nvPr>
            <p:ph type="title"/>
          </p:nvPr>
        </p:nvSpPr>
        <p:spPr/>
        <p:txBody>
          <a:bodyPr/>
          <a:lstStyle/>
          <a:p>
            <a:r>
              <a:rPr lang="en-US"/>
              <a:t>Contents</a:t>
            </a:r>
          </a:p>
        </p:txBody>
      </p:sp>
      <p:sp>
        <p:nvSpPr>
          <p:cNvPr id="335875" name="Rectangle 3"/>
          <p:cNvSpPr>
            <a:spLocks noGrp="1" noChangeArrowheads="1"/>
          </p:cNvSpPr>
          <p:nvPr>
            <p:ph type="body" idx="1"/>
          </p:nvPr>
        </p:nvSpPr>
        <p:spPr/>
        <p:txBody>
          <a:bodyPr>
            <a:normAutofit lnSpcReduction="10000"/>
          </a:bodyPr>
          <a:lstStyle/>
          <a:p>
            <a:r>
              <a:rPr lang="en-US">
                <a:hlinkClick r:id="rId3" action="ppaction://hlinksldjump"/>
              </a:rPr>
              <a:t>How To Create Java Project</a:t>
            </a:r>
            <a:endParaRPr lang="en-US"/>
          </a:p>
          <a:p>
            <a:r>
              <a:rPr lang="en-US">
                <a:hlinkClick r:id="rId4" action="ppaction://hlinksldjump"/>
              </a:rPr>
              <a:t>How To Add Folder</a:t>
            </a:r>
            <a:endParaRPr lang="en-US"/>
          </a:p>
          <a:p>
            <a:r>
              <a:rPr lang="en-US">
                <a:hlinkClick r:id="rId5" action="ppaction://hlinksldjump"/>
              </a:rPr>
              <a:t>How To Configure Java Project</a:t>
            </a:r>
            <a:endParaRPr lang="en-US"/>
          </a:p>
          <a:p>
            <a:r>
              <a:rPr lang="en-US">
                <a:hlinkClick r:id="rId6" action="ppaction://hlinksldjump"/>
              </a:rPr>
              <a:t>How To Create Java Package</a:t>
            </a:r>
            <a:endParaRPr lang="en-US"/>
          </a:p>
          <a:p>
            <a:r>
              <a:rPr lang="en-US">
                <a:hlinkClick r:id="rId7" action="ppaction://hlinksldjump"/>
              </a:rPr>
              <a:t>How To Create Java Application</a:t>
            </a:r>
            <a:endParaRPr lang="en-US"/>
          </a:p>
          <a:p>
            <a:r>
              <a:rPr lang="en-US">
                <a:hlinkClick r:id="rId8" action="ppaction://hlinksldjump"/>
              </a:rPr>
              <a:t>How To Run Java Application</a:t>
            </a:r>
            <a:endParaRPr lang="en-US"/>
          </a:p>
          <a:p>
            <a:r>
              <a:rPr lang="en-US">
                <a:hlinkClick r:id="rId9" action="ppaction://hlinksldjump"/>
              </a:rPr>
              <a:t>How To Debug a Java Application</a:t>
            </a:r>
            <a:endParaRPr lang="en-US"/>
          </a:p>
          <a:p>
            <a:r>
              <a:rPr lang="en-US">
                <a:hlinkClick r:id="rId10" action="ppaction://hlinkpres?slideindex=34&amp;slidetitle=Configuring Library Build Path"/>
              </a:rPr>
              <a:t>Configuring Library Build Path</a:t>
            </a:r>
            <a:endParaRPr lang="en-US"/>
          </a:p>
          <a:p>
            <a:r>
              <a:rPr lang="en-US">
                <a:hlinkClick r:id="rId11" action="ppaction://hlinksldjump"/>
              </a:rPr>
              <a:t>Resources</a:t>
            </a:r>
            <a:endParaRPr lang="en-US"/>
          </a:p>
        </p:txBody>
      </p:sp>
    </p:spTree>
    <p:extLst>
      <p:ext uri="{BB962C8B-B14F-4D97-AF65-F5344CB8AC3E}">
        <p14:creationId xmlns:p14="http://schemas.microsoft.com/office/powerpoint/2010/main" val="36559851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9EA8F609-260D-4B74-A178-D67BEC16EB4C}" type="slidenum">
              <a:rPr lang="en-US"/>
              <a:pPr/>
              <a:t>72</a:t>
            </a:fld>
            <a:endParaRPr lang="en-US"/>
          </a:p>
        </p:txBody>
      </p:sp>
      <p:sp>
        <p:nvSpPr>
          <p:cNvPr id="303106" name="Rectangle 2"/>
          <p:cNvSpPr>
            <a:spLocks noGrp="1" noChangeArrowheads="1"/>
          </p:cNvSpPr>
          <p:nvPr>
            <p:ph type="title"/>
          </p:nvPr>
        </p:nvSpPr>
        <p:spPr/>
        <p:txBody>
          <a:bodyPr/>
          <a:lstStyle/>
          <a:p>
            <a:r>
              <a:rPr lang="en-US"/>
              <a:t>How To Create Java Project</a:t>
            </a:r>
          </a:p>
        </p:txBody>
      </p:sp>
      <p:sp>
        <p:nvSpPr>
          <p:cNvPr id="303107" name="Rectangle 3"/>
          <p:cNvSpPr>
            <a:spLocks noGrp="1" noChangeArrowheads="1"/>
          </p:cNvSpPr>
          <p:nvPr>
            <p:ph type="body" sz="half" idx="1"/>
          </p:nvPr>
        </p:nvSpPr>
        <p:spPr>
          <a:xfrm>
            <a:off x="1828801" y="1371601"/>
            <a:ext cx="4022725" cy="1643063"/>
          </a:xfrm>
          <a:noFill/>
          <a:ln/>
        </p:spPr>
        <p:txBody>
          <a:bodyPr/>
          <a:lstStyle/>
          <a:p>
            <a:pPr>
              <a:lnSpc>
                <a:spcPct val="80000"/>
              </a:lnSpc>
            </a:pPr>
            <a:r>
              <a:rPr lang="en-US" sz="2000"/>
              <a:t>Double-click the </a:t>
            </a:r>
            <a:r>
              <a:rPr lang="en-US" sz="2000" b="1"/>
              <a:t>Eclipse </a:t>
            </a:r>
            <a:r>
              <a:rPr lang="en-US" sz="2000"/>
              <a:t>icon on your desktop.</a:t>
            </a:r>
          </a:p>
          <a:p>
            <a:pPr>
              <a:lnSpc>
                <a:spcPct val="80000"/>
              </a:lnSpc>
              <a:buFontTx/>
              <a:buNone/>
            </a:pPr>
            <a:endParaRPr lang="en-US" sz="2000"/>
          </a:p>
          <a:p>
            <a:pPr>
              <a:lnSpc>
                <a:spcPct val="80000"/>
              </a:lnSpc>
            </a:pPr>
            <a:r>
              <a:rPr lang="en-US" sz="2000"/>
              <a:t>Select </a:t>
            </a:r>
            <a:r>
              <a:rPr lang="en-US" sz="2000" b="1"/>
              <a:t>File</a:t>
            </a:r>
            <a:r>
              <a:rPr lang="en-US" sz="2000"/>
              <a:t> </a:t>
            </a:r>
            <a:r>
              <a:rPr lang="en-US" sz="2000">
                <a:sym typeface="Wingdings" panose="05000000000000000000" pitchFamily="2" charset="2"/>
              </a:rPr>
              <a:t></a:t>
            </a:r>
            <a:r>
              <a:rPr lang="en-US" sz="2000"/>
              <a:t> </a:t>
            </a:r>
            <a:r>
              <a:rPr lang="en-US" sz="2000" b="1"/>
              <a:t>New</a:t>
            </a:r>
            <a:r>
              <a:rPr lang="en-US" sz="2000"/>
              <a:t> </a:t>
            </a:r>
            <a:r>
              <a:rPr lang="en-US" sz="2000">
                <a:sym typeface="Wingdings" panose="05000000000000000000" pitchFamily="2" charset="2"/>
              </a:rPr>
              <a:t></a:t>
            </a:r>
            <a:r>
              <a:rPr lang="en-US" sz="2000"/>
              <a:t> </a:t>
            </a:r>
            <a:r>
              <a:rPr lang="en-US" sz="2000" b="1"/>
              <a:t>Project…</a:t>
            </a:r>
          </a:p>
        </p:txBody>
      </p:sp>
      <p:pic>
        <p:nvPicPr>
          <p:cNvPr id="303108" name="Picture 4" descr="eclipse"/>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391400" y="1295401"/>
            <a:ext cx="819150" cy="790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3113" name="Picture 9" descr="NewProject-02"/>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553200" y="2209800"/>
            <a:ext cx="3810000" cy="426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54048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p:txBody>
          <a:bodyPr/>
          <a:lstStyle/>
          <a:p>
            <a:fld id="{AC042A69-324C-4B3D-B654-756A32CB7F08}" type="slidenum">
              <a:rPr lang="en-US"/>
              <a:pPr/>
              <a:t>73</a:t>
            </a:fld>
            <a:endParaRPr lang="en-US"/>
          </a:p>
        </p:txBody>
      </p:sp>
      <p:sp>
        <p:nvSpPr>
          <p:cNvPr id="305154" name="Rectangle 2"/>
          <p:cNvSpPr>
            <a:spLocks noGrp="1" noChangeArrowheads="1"/>
          </p:cNvSpPr>
          <p:nvPr>
            <p:ph type="title"/>
          </p:nvPr>
        </p:nvSpPr>
        <p:spPr/>
        <p:txBody>
          <a:bodyPr/>
          <a:lstStyle/>
          <a:p>
            <a:r>
              <a:rPr lang="en-US"/>
              <a:t>How To Create Java Project</a:t>
            </a:r>
          </a:p>
        </p:txBody>
      </p:sp>
      <p:sp>
        <p:nvSpPr>
          <p:cNvPr id="305155" name="Rectangle 3"/>
          <p:cNvSpPr>
            <a:spLocks noGrp="1" noChangeArrowheads="1"/>
          </p:cNvSpPr>
          <p:nvPr>
            <p:ph type="body" sz="half" idx="1"/>
          </p:nvPr>
        </p:nvSpPr>
        <p:spPr>
          <a:xfrm>
            <a:off x="1787526" y="1219200"/>
            <a:ext cx="3394075" cy="5005388"/>
          </a:xfrm>
          <a:noFill/>
          <a:ln/>
        </p:spPr>
        <p:txBody>
          <a:bodyPr/>
          <a:lstStyle/>
          <a:p>
            <a:pPr marL="225425" indent="-225425">
              <a:buNone/>
            </a:pPr>
            <a:endParaRPr lang="en-US" sz="1400"/>
          </a:p>
          <a:p>
            <a:pPr marL="225425" indent="-225425"/>
            <a:r>
              <a:rPr lang="en-US" sz="2000"/>
              <a:t>Select </a:t>
            </a:r>
            <a:r>
              <a:rPr lang="en-US" sz="2000" b="1"/>
              <a:t>Java Project </a:t>
            </a:r>
            <a:r>
              <a:rPr lang="en-US" sz="2000"/>
              <a:t>in the ‘New Project’ window. </a:t>
            </a:r>
          </a:p>
          <a:p>
            <a:pPr marL="225425" indent="-225425">
              <a:buNone/>
            </a:pPr>
            <a:endParaRPr lang="en-US" sz="2000"/>
          </a:p>
          <a:p>
            <a:pPr marL="225425" indent="-225425"/>
            <a:r>
              <a:rPr lang="en-US" sz="2000"/>
              <a:t>Click </a:t>
            </a:r>
            <a:r>
              <a:rPr lang="en-US" sz="2000" b="1"/>
              <a:t>Next.</a:t>
            </a:r>
          </a:p>
          <a:p>
            <a:pPr marL="225425" indent="-225425">
              <a:buNone/>
            </a:pPr>
            <a:endParaRPr lang="en-US" sz="2000"/>
          </a:p>
        </p:txBody>
      </p:sp>
      <p:pic>
        <p:nvPicPr>
          <p:cNvPr id="305158" name="Picture 6" descr="Select Wizard-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57800" y="1295400"/>
            <a:ext cx="5105400" cy="5181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251407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CB790F4D-B818-4776-BA09-690447F2131F}" type="slidenum">
              <a:rPr lang="en-US"/>
              <a:pPr/>
              <a:t>74</a:t>
            </a:fld>
            <a:endParaRPr lang="en-US"/>
          </a:p>
        </p:txBody>
      </p:sp>
      <p:sp>
        <p:nvSpPr>
          <p:cNvPr id="307202" name="Rectangle 2"/>
          <p:cNvSpPr>
            <a:spLocks noGrp="1" noChangeArrowheads="1"/>
          </p:cNvSpPr>
          <p:nvPr>
            <p:ph type="title"/>
          </p:nvPr>
        </p:nvSpPr>
        <p:spPr/>
        <p:txBody>
          <a:bodyPr/>
          <a:lstStyle/>
          <a:p>
            <a:r>
              <a:rPr lang="en-US"/>
              <a:t>How To Create Java Project</a:t>
            </a:r>
          </a:p>
        </p:txBody>
      </p:sp>
      <p:sp>
        <p:nvSpPr>
          <p:cNvPr id="307203" name="Rectangle 3"/>
          <p:cNvSpPr>
            <a:spLocks noGrp="1" noChangeArrowheads="1"/>
          </p:cNvSpPr>
          <p:nvPr>
            <p:ph type="body" sz="half" idx="1"/>
          </p:nvPr>
        </p:nvSpPr>
        <p:spPr>
          <a:xfrm>
            <a:off x="1787526" y="1219201"/>
            <a:ext cx="3698875" cy="2805113"/>
          </a:xfrm>
          <a:noFill/>
          <a:ln/>
        </p:spPr>
        <p:txBody>
          <a:bodyPr/>
          <a:lstStyle/>
          <a:p>
            <a:pPr marL="225425" indent="-225425">
              <a:buNone/>
            </a:pPr>
            <a:endParaRPr lang="en-US" sz="1400"/>
          </a:p>
          <a:p>
            <a:pPr marL="225425" indent="-225425"/>
            <a:r>
              <a:rPr lang="en-US" sz="2000"/>
              <a:t>Choose a non-existing name for the project. In this example, choose ‘</a:t>
            </a:r>
            <a:r>
              <a:rPr lang="en-US" sz="2000" b="1"/>
              <a:t>FirstJavaProject’.</a:t>
            </a:r>
            <a:endParaRPr lang="en-US" sz="2000"/>
          </a:p>
          <a:p>
            <a:pPr marL="225425" indent="-225425">
              <a:buNone/>
            </a:pPr>
            <a:endParaRPr lang="en-US" sz="2000"/>
          </a:p>
          <a:p>
            <a:pPr marL="225425" indent="-225425"/>
            <a:r>
              <a:rPr lang="en-US" sz="2000"/>
              <a:t>Click </a:t>
            </a:r>
            <a:r>
              <a:rPr lang="en-US" sz="2000" b="1"/>
              <a:t>Finish</a:t>
            </a:r>
            <a:r>
              <a:rPr lang="en-US" sz="2000"/>
              <a:t>.</a:t>
            </a:r>
          </a:p>
        </p:txBody>
      </p:sp>
      <p:pic>
        <p:nvPicPr>
          <p:cNvPr id="307204" name="Picture 4" descr="FinishNewProject"/>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638801" y="1349376"/>
            <a:ext cx="4733925" cy="4899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05" name="Text Box 5">
            <a:hlinkClick r:id="rId4" action="ppaction://hlinksldjump"/>
          </p:cNvPr>
          <p:cNvSpPr txBox="1">
            <a:spLocks noChangeArrowheads="1"/>
          </p:cNvSpPr>
          <p:nvPr/>
        </p:nvSpPr>
        <p:spPr bwMode="auto">
          <a:xfrm>
            <a:off x="1965326" y="595153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36110385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BE3EC10-5B4B-45FC-A750-D1AA52CFF528}" type="slidenum">
              <a:rPr lang="en-US"/>
              <a:pPr/>
              <a:t>75</a:t>
            </a:fld>
            <a:endParaRPr lang="en-US"/>
          </a:p>
        </p:txBody>
      </p:sp>
      <p:sp>
        <p:nvSpPr>
          <p:cNvPr id="309250" name="Rectangle 2"/>
          <p:cNvSpPr>
            <a:spLocks noGrp="1" noChangeArrowheads="1"/>
          </p:cNvSpPr>
          <p:nvPr>
            <p:ph type="title"/>
          </p:nvPr>
        </p:nvSpPr>
        <p:spPr/>
        <p:txBody>
          <a:bodyPr/>
          <a:lstStyle/>
          <a:p>
            <a:r>
              <a:rPr lang="en-US"/>
              <a:t>How To Add Folder</a:t>
            </a:r>
          </a:p>
        </p:txBody>
      </p:sp>
      <p:sp>
        <p:nvSpPr>
          <p:cNvPr id="309252" name="Text Box 4"/>
          <p:cNvSpPr txBox="1">
            <a:spLocks noChangeArrowheads="1"/>
          </p:cNvSpPr>
          <p:nvPr/>
        </p:nvSpPr>
        <p:spPr bwMode="auto">
          <a:xfrm>
            <a:off x="1957388" y="1422401"/>
            <a:ext cx="3757612" cy="27366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966788" indent="-457200">
              <a:defRPr sz="2400">
                <a:solidFill>
                  <a:schemeClr val="tx1"/>
                </a:solidFill>
                <a:latin typeface="Times New Roman" panose="02020603050405020304" pitchFamily="18" charset="0"/>
              </a:defRPr>
            </a:lvl2pPr>
            <a:lvl3pPr marL="1538288" indent="-457200">
              <a:defRPr sz="2400">
                <a:solidFill>
                  <a:schemeClr val="tx1"/>
                </a:solidFill>
                <a:latin typeface="Times New Roman" panose="02020603050405020304" pitchFamily="18" charset="0"/>
              </a:defRPr>
            </a:lvl3pPr>
            <a:lvl4pPr marL="2109788" indent="-457200">
              <a:defRPr sz="2400">
                <a:solidFill>
                  <a:schemeClr val="tx1"/>
                </a:solidFill>
                <a:latin typeface="Times New Roman" panose="02020603050405020304" pitchFamily="18" charset="0"/>
              </a:defRPr>
            </a:lvl4pPr>
            <a:lvl5pPr marL="2681288" indent="-457200">
              <a:defRPr sz="2400">
                <a:solidFill>
                  <a:schemeClr val="tx1"/>
                </a:solidFill>
                <a:latin typeface="Times New Roman" panose="02020603050405020304" pitchFamily="18" charset="0"/>
              </a:defRPr>
            </a:lvl5pPr>
            <a:lvl6pPr marL="3138488" indent="-457200" eaLnBrk="0" fontAlgn="base" hangingPunct="0">
              <a:spcBef>
                <a:spcPct val="0"/>
              </a:spcBef>
              <a:spcAft>
                <a:spcPct val="0"/>
              </a:spcAft>
              <a:defRPr sz="2400">
                <a:solidFill>
                  <a:schemeClr val="tx1"/>
                </a:solidFill>
                <a:latin typeface="Times New Roman" panose="02020603050405020304" pitchFamily="18" charset="0"/>
              </a:defRPr>
            </a:lvl6pPr>
            <a:lvl7pPr marL="3595688" indent="-457200" eaLnBrk="0" fontAlgn="base" hangingPunct="0">
              <a:spcBef>
                <a:spcPct val="0"/>
              </a:spcBef>
              <a:spcAft>
                <a:spcPct val="0"/>
              </a:spcAft>
              <a:defRPr sz="2400">
                <a:solidFill>
                  <a:schemeClr val="tx1"/>
                </a:solidFill>
                <a:latin typeface="Times New Roman" panose="02020603050405020304" pitchFamily="18" charset="0"/>
              </a:defRPr>
            </a:lvl7pPr>
            <a:lvl8pPr marL="4052888" indent="-457200" eaLnBrk="0" fontAlgn="base" hangingPunct="0">
              <a:spcBef>
                <a:spcPct val="0"/>
              </a:spcBef>
              <a:spcAft>
                <a:spcPct val="0"/>
              </a:spcAft>
              <a:defRPr sz="2400">
                <a:solidFill>
                  <a:schemeClr val="tx1"/>
                </a:solidFill>
                <a:latin typeface="Times New Roman" panose="02020603050405020304" pitchFamily="18" charset="0"/>
              </a:defRPr>
            </a:lvl8pPr>
            <a:lvl9pPr marL="4510088"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spcBef>
                <a:spcPct val="20000"/>
              </a:spcBef>
              <a:buClr>
                <a:schemeClr val="tx1"/>
              </a:buClr>
            </a:pPr>
            <a:r>
              <a:rPr lang="en-US" sz="2000">
                <a:latin typeface="Arial" panose="020B0604020202020204" pitchFamily="34" charset="0"/>
              </a:rPr>
              <a:t>For example, you need to add lib, src and classes folder:</a:t>
            </a:r>
          </a:p>
          <a:p>
            <a:pPr>
              <a:lnSpc>
                <a:spcPct val="100000"/>
              </a:lnSpc>
              <a:spcBef>
                <a:spcPct val="20000"/>
              </a:spcBef>
              <a:buClr>
                <a:schemeClr val="tx1"/>
              </a:buClr>
            </a:pPr>
            <a:endParaRPr lang="en-US" sz="2000">
              <a:latin typeface="Arial" panose="020B0604020202020204" pitchFamily="34" charset="0"/>
            </a:endParaRPr>
          </a:p>
          <a:p>
            <a:pPr>
              <a:lnSpc>
                <a:spcPct val="100000"/>
              </a:lnSpc>
              <a:spcBef>
                <a:spcPct val="20000"/>
              </a:spcBef>
              <a:buClr>
                <a:schemeClr val="tx1"/>
              </a:buClr>
            </a:pPr>
            <a:r>
              <a:rPr lang="en-US" sz="2000">
                <a:latin typeface="Arial" panose="020B0604020202020204" pitchFamily="34" charset="0"/>
              </a:rPr>
              <a:t>1. Right-click the project name, in this example, FirstJavaProject. Select New </a:t>
            </a:r>
            <a:r>
              <a:rPr lang="en-US" sz="2000">
                <a:latin typeface="Arial" panose="020B0604020202020204" pitchFamily="34" charset="0"/>
                <a:sym typeface="Wingdings" panose="05000000000000000000" pitchFamily="2" charset="2"/>
              </a:rPr>
              <a:t></a:t>
            </a:r>
            <a:r>
              <a:rPr lang="en-US" sz="2000">
                <a:latin typeface="Arial" panose="020B0604020202020204" pitchFamily="34" charset="0"/>
              </a:rPr>
              <a:t> Folder…</a:t>
            </a:r>
          </a:p>
          <a:p>
            <a:pPr>
              <a:lnSpc>
                <a:spcPct val="100000"/>
              </a:lnSpc>
              <a:spcBef>
                <a:spcPct val="20000"/>
              </a:spcBef>
              <a:buClr>
                <a:schemeClr val="tx1"/>
              </a:buClr>
              <a:buFontTx/>
              <a:buChar char="•"/>
            </a:pPr>
            <a:endParaRPr lang="en-US" sz="2000">
              <a:latin typeface="Arial" panose="020B0604020202020204" pitchFamily="34" charset="0"/>
            </a:endParaRPr>
          </a:p>
        </p:txBody>
      </p:sp>
      <p:pic>
        <p:nvPicPr>
          <p:cNvPr id="309254" name="Picture 6" descr="AddFolde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7400" y="1371600"/>
            <a:ext cx="4495800" cy="464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230067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B9198744-2E2A-4B3C-B44F-77C1FF0BF55C}" type="slidenum">
              <a:rPr lang="en-US"/>
              <a:pPr/>
              <a:t>76</a:t>
            </a:fld>
            <a:endParaRPr lang="en-US"/>
          </a:p>
        </p:txBody>
      </p:sp>
      <p:sp>
        <p:nvSpPr>
          <p:cNvPr id="311298" name="Rectangle 2"/>
          <p:cNvSpPr>
            <a:spLocks noGrp="1" noChangeArrowheads="1"/>
          </p:cNvSpPr>
          <p:nvPr>
            <p:ph type="title"/>
          </p:nvPr>
        </p:nvSpPr>
        <p:spPr/>
        <p:txBody>
          <a:bodyPr/>
          <a:lstStyle/>
          <a:p>
            <a:r>
              <a:rPr lang="en-US"/>
              <a:t>How To Add Folder</a:t>
            </a:r>
          </a:p>
        </p:txBody>
      </p:sp>
      <p:sp>
        <p:nvSpPr>
          <p:cNvPr id="311299" name="Rectangle 3"/>
          <p:cNvSpPr>
            <a:spLocks noGrp="1" noChangeArrowheads="1"/>
          </p:cNvSpPr>
          <p:nvPr>
            <p:ph type="body" sz="half" idx="1"/>
          </p:nvPr>
        </p:nvSpPr>
        <p:spPr>
          <a:xfrm>
            <a:off x="1835150" y="1447800"/>
            <a:ext cx="4205288" cy="4800600"/>
          </a:xfrm>
        </p:spPr>
        <p:txBody>
          <a:bodyPr/>
          <a:lstStyle/>
          <a:p>
            <a:pPr marL="287338" indent="-287338">
              <a:buFontTx/>
              <a:buAutoNum type="arabicPeriod" startAt="2"/>
              <a:tabLst>
                <a:tab pos="287338" algn="l"/>
              </a:tabLst>
            </a:pPr>
            <a:r>
              <a:rPr lang="en-US" sz="2000"/>
              <a:t>Enter </a:t>
            </a:r>
            <a:r>
              <a:rPr lang="en-US" sz="2000" b="1"/>
              <a:t>lib</a:t>
            </a:r>
            <a:r>
              <a:rPr lang="en-US" sz="2000"/>
              <a:t> in the ‘Folder name’</a:t>
            </a:r>
            <a:r>
              <a:rPr lang="en-US" sz="2000" b="1"/>
              <a:t> </a:t>
            </a:r>
            <a:r>
              <a:rPr lang="en-US" sz="2000"/>
              <a:t>textbox of the ‘New Folder’ dialog box. </a:t>
            </a:r>
          </a:p>
          <a:p>
            <a:pPr marL="287338" indent="-287338">
              <a:buFontTx/>
              <a:buAutoNum type="arabicPeriod" startAt="2"/>
              <a:tabLst>
                <a:tab pos="287338" algn="l"/>
              </a:tabLst>
            </a:pPr>
            <a:r>
              <a:rPr lang="en-US" sz="2000"/>
              <a:t>Click</a:t>
            </a:r>
            <a:r>
              <a:rPr lang="en-US" sz="2000" b="1"/>
              <a:t> Finish</a:t>
            </a:r>
            <a:r>
              <a:rPr lang="en-US" sz="2000"/>
              <a:t>.   </a:t>
            </a:r>
          </a:p>
          <a:p>
            <a:pPr marL="287338" indent="-287338">
              <a:buNone/>
              <a:tabLst>
                <a:tab pos="287338" algn="l"/>
              </a:tabLst>
            </a:pPr>
            <a:r>
              <a:rPr lang="en-US" sz="2000"/>
              <a:t>	</a:t>
            </a:r>
          </a:p>
          <a:p>
            <a:pPr marL="287338" indent="-287338">
              <a:buNone/>
              <a:tabLst>
                <a:tab pos="287338" algn="l"/>
              </a:tabLst>
            </a:pPr>
            <a:r>
              <a:rPr lang="en-US" sz="2000"/>
              <a:t>    Repeat steps 1 to 3 to add </a:t>
            </a:r>
            <a:r>
              <a:rPr lang="en-US" sz="2000" b="1"/>
              <a:t>src </a:t>
            </a:r>
            <a:r>
              <a:rPr lang="en-US" sz="2000"/>
              <a:t>and </a:t>
            </a:r>
            <a:r>
              <a:rPr lang="en-US" sz="2000" b="1"/>
              <a:t>classes </a:t>
            </a:r>
            <a:r>
              <a:rPr lang="en-US" sz="2000"/>
              <a:t>folder.</a:t>
            </a:r>
          </a:p>
        </p:txBody>
      </p:sp>
      <p:pic>
        <p:nvPicPr>
          <p:cNvPr id="311300" name="Picture 4" descr="libfolde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72200" y="1368426"/>
            <a:ext cx="4148138"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1301" name="Text Box 5">
            <a:hlinkClick r:id="rId4" action="ppaction://hlinksldjump"/>
          </p:cNvPr>
          <p:cNvSpPr txBox="1">
            <a:spLocks noChangeArrowheads="1"/>
          </p:cNvSpPr>
          <p:nvPr/>
        </p:nvSpPr>
        <p:spPr bwMode="auto">
          <a:xfrm>
            <a:off x="1965326" y="595153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35821444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CEC0652B-CC30-465B-8632-5528C70CC5C6}" type="slidenum">
              <a:rPr lang="en-US"/>
              <a:pPr/>
              <a:t>77</a:t>
            </a:fld>
            <a:endParaRPr lang="en-US"/>
          </a:p>
        </p:txBody>
      </p:sp>
      <p:sp>
        <p:nvSpPr>
          <p:cNvPr id="313346" name="Rectangle 2"/>
          <p:cNvSpPr>
            <a:spLocks noGrp="1" noChangeArrowheads="1"/>
          </p:cNvSpPr>
          <p:nvPr>
            <p:ph type="title"/>
          </p:nvPr>
        </p:nvSpPr>
        <p:spPr/>
        <p:txBody>
          <a:bodyPr/>
          <a:lstStyle/>
          <a:p>
            <a:r>
              <a:rPr lang="en-US"/>
              <a:t>How To Configure Java Project</a:t>
            </a:r>
          </a:p>
        </p:txBody>
      </p:sp>
      <p:sp>
        <p:nvSpPr>
          <p:cNvPr id="313347" name="Rectangle 3"/>
          <p:cNvSpPr>
            <a:spLocks noGrp="1" noChangeArrowheads="1"/>
          </p:cNvSpPr>
          <p:nvPr>
            <p:ph type="body" sz="half" idx="1"/>
          </p:nvPr>
        </p:nvSpPr>
        <p:spPr/>
        <p:txBody>
          <a:bodyPr/>
          <a:lstStyle/>
          <a:p>
            <a:pPr lvl="1">
              <a:lnSpc>
                <a:spcPct val="90000"/>
              </a:lnSpc>
              <a:buFontTx/>
              <a:buNone/>
            </a:pPr>
            <a:endParaRPr lang="en-US" sz="1700"/>
          </a:p>
          <a:p>
            <a:pPr>
              <a:lnSpc>
                <a:spcPct val="90000"/>
              </a:lnSpc>
            </a:pPr>
            <a:r>
              <a:rPr lang="en-US" sz="2000"/>
              <a:t>Right-click the project name, in this example, </a:t>
            </a:r>
            <a:r>
              <a:rPr lang="en-US" sz="2000" b="1"/>
              <a:t>FirstJavaProject</a:t>
            </a:r>
            <a:r>
              <a:rPr lang="en-US" sz="2000"/>
              <a:t>.</a:t>
            </a:r>
          </a:p>
          <a:p>
            <a:pPr>
              <a:lnSpc>
                <a:spcPct val="90000"/>
              </a:lnSpc>
              <a:buFontTx/>
              <a:buNone/>
            </a:pPr>
            <a:endParaRPr lang="en-US" sz="2000"/>
          </a:p>
          <a:p>
            <a:pPr>
              <a:lnSpc>
                <a:spcPct val="90000"/>
              </a:lnSpc>
            </a:pPr>
            <a:r>
              <a:rPr lang="en-US" sz="2000"/>
              <a:t>Select </a:t>
            </a:r>
            <a:r>
              <a:rPr lang="en-US" sz="2000" b="1"/>
              <a:t>Properties</a:t>
            </a:r>
            <a:r>
              <a:rPr lang="en-US" sz="2000"/>
              <a:t>. </a:t>
            </a:r>
          </a:p>
        </p:txBody>
      </p:sp>
      <p:pic>
        <p:nvPicPr>
          <p:cNvPr id="313352" name="Picture 8" descr="Project Properties-0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8400" y="1533526"/>
            <a:ext cx="3962400" cy="4714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435906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3119F9A-7886-4D69-AD23-65E21E5793BD}" type="slidenum">
              <a:rPr lang="en-US"/>
              <a:pPr/>
              <a:t>78</a:t>
            </a:fld>
            <a:endParaRPr lang="en-US"/>
          </a:p>
        </p:txBody>
      </p:sp>
      <p:sp>
        <p:nvSpPr>
          <p:cNvPr id="315394" name="Rectangle 2"/>
          <p:cNvSpPr>
            <a:spLocks noGrp="1" noChangeArrowheads="1"/>
          </p:cNvSpPr>
          <p:nvPr>
            <p:ph type="title"/>
          </p:nvPr>
        </p:nvSpPr>
        <p:spPr/>
        <p:txBody>
          <a:bodyPr/>
          <a:lstStyle/>
          <a:p>
            <a:r>
              <a:rPr lang="en-US"/>
              <a:t>How To Configure Java Project</a:t>
            </a:r>
          </a:p>
        </p:txBody>
      </p:sp>
      <p:sp>
        <p:nvSpPr>
          <p:cNvPr id="315395" name="Text Box 3"/>
          <p:cNvSpPr txBox="1">
            <a:spLocks noChangeArrowheads="1"/>
          </p:cNvSpPr>
          <p:nvPr/>
        </p:nvSpPr>
        <p:spPr bwMode="auto">
          <a:xfrm>
            <a:off x="1738313" y="1371601"/>
            <a:ext cx="3371850" cy="522348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spcBef>
                <a:spcPct val="20000"/>
              </a:spcBef>
              <a:buClr>
                <a:schemeClr val="tx1"/>
              </a:buClr>
              <a:buFontTx/>
              <a:buChar char="•"/>
            </a:pPr>
            <a:r>
              <a:rPr lang="en-US" sz="2000">
                <a:latin typeface="Arial" panose="020B0604020202020204" pitchFamily="34" charset="0"/>
              </a:rPr>
              <a:t>Select Java Build Path in the ‘Properties’ dialog box. Configure the following:</a:t>
            </a:r>
          </a:p>
          <a:p>
            <a:pPr>
              <a:lnSpc>
                <a:spcPct val="100000"/>
              </a:lnSpc>
              <a:spcBef>
                <a:spcPct val="20000"/>
              </a:spcBef>
              <a:buClr>
                <a:schemeClr val="tx1"/>
              </a:buClr>
            </a:pPr>
            <a:endParaRPr lang="en-US" sz="2000">
              <a:latin typeface="Arial" panose="020B0604020202020204" pitchFamily="34" charset="0"/>
            </a:endParaRPr>
          </a:p>
          <a:p>
            <a:pPr>
              <a:lnSpc>
                <a:spcPct val="100000"/>
              </a:lnSpc>
              <a:spcBef>
                <a:spcPct val="20000"/>
              </a:spcBef>
              <a:buClr>
                <a:schemeClr val="tx1"/>
              </a:buClr>
            </a:pPr>
            <a:r>
              <a:rPr lang="en-US" sz="2000">
                <a:latin typeface="Arial" panose="020B0604020202020204" pitchFamily="34" charset="0"/>
              </a:rPr>
              <a:t>     1. </a:t>
            </a:r>
            <a:r>
              <a:rPr lang="en-US" sz="2000" i="1">
                <a:latin typeface="Arial" panose="020B0604020202020204" pitchFamily="34" charset="0"/>
              </a:rPr>
              <a:t>Source</a:t>
            </a:r>
            <a:r>
              <a:rPr lang="en-US" sz="2000">
                <a:latin typeface="Arial" panose="020B0604020202020204" pitchFamily="34" charset="0"/>
              </a:rPr>
              <a:t> </a:t>
            </a:r>
            <a:r>
              <a:rPr lang="en-US" sz="2000">
                <a:latin typeface="Arial" panose="020B0604020202020204" pitchFamily="34" charset="0"/>
                <a:sym typeface="Wingdings" panose="05000000000000000000" pitchFamily="2" charset="2"/>
              </a:rPr>
              <a:t></a:t>
            </a:r>
            <a:r>
              <a:rPr lang="en-US" sz="2000">
                <a:latin typeface="Arial" panose="020B0604020202020204" pitchFamily="34" charset="0"/>
              </a:rPr>
              <a:t> set to ‘src’  folder.</a:t>
            </a:r>
          </a:p>
          <a:p>
            <a:pPr>
              <a:lnSpc>
                <a:spcPct val="100000"/>
              </a:lnSpc>
              <a:spcBef>
                <a:spcPct val="20000"/>
              </a:spcBef>
              <a:buClr>
                <a:schemeClr val="tx1"/>
              </a:buClr>
            </a:pPr>
            <a:r>
              <a:rPr lang="en-US" sz="2000">
                <a:latin typeface="Arial" panose="020B0604020202020204" pitchFamily="34" charset="0"/>
              </a:rPr>
              <a:t>	</a:t>
            </a:r>
          </a:p>
          <a:p>
            <a:pPr>
              <a:lnSpc>
                <a:spcPct val="100000"/>
              </a:lnSpc>
              <a:spcBef>
                <a:spcPct val="20000"/>
              </a:spcBef>
              <a:buClr>
                <a:schemeClr val="tx1"/>
              </a:buClr>
            </a:pPr>
            <a:r>
              <a:rPr lang="en-US" sz="2000">
                <a:latin typeface="Arial" panose="020B0604020202020204" pitchFamily="34" charset="0"/>
              </a:rPr>
              <a:t>	Click the Add Folder… button. The ‘Source Folder Selection’ dialog box appears. Select the ‘src’ folder. Click OK.</a:t>
            </a:r>
          </a:p>
          <a:p>
            <a:pPr>
              <a:lnSpc>
                <a:spcPct val="100000"/>
              </a:lnSpc>
              <a:spcBef>
                <a:spcPct val="20000"/>
              </a:spcBef>
              <a:buClr>
                <a:schemeClr val="tx1"/>
              </a:buClr>
            </a:pPr>
            <a:endParaRPr lang="en-US" sz="2000">
              <a:latin typeface="Arial" panose="020B0604020202020204" pitchFamily="34" charset="0"/>
            </a:endParaRPr>
          </a:p>
          <a:p>
            <a:pPr>
              <a:lnSpc>
                <a:spcPct val="100000"/>
              </a:lnSpc>
              <a:spcBef>
                <a:spcPct val="20000"/>
              </a:spcBef>
              <a:buClr>
                <a:schemeClr val="tx1"/>
              </a:buClr>
              <a:buFontTx/>
              <a:buChar char="•"/>
            </a:pPr>
            <a:endParaRPr lang="en-US" sz="2800">
              <a:latin typeface="Arial" panose="020B0604020202020204" pitchFamily="34" charset="0"/>
            </a:endParaRPr>
          </a:p>
        </p:txBody>
      </p:sp>
      <p:pic>
        <p:nvPicPr>
          <p:cNvPr id="315396" name="Picture 4" descr="ProjectConfigSourc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41926" y="1347789"/>
            <a:ext cx="5249863" cy="5005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24283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CD395E07-631E-4B6E-955F-F3764A9F0DEB}" type="slidenum">
              <a:rPr lang="en-US"/>
              <a:pPr/>
              <a:t>79</a:t>
            </a:fld>
            <a:endParaRPr lang="en-US"/>
          </a:p>
        </p:txBody>
      </p:sp>
      <p:sp>
        <p:nvSpPr>
          <p:cNvPr id="317442" name="Rectangle 2"/>
          <p:cNvSpPr>
            <a:spLocks noGrp="1" noChangeArrowheads="1"/>
          </p:cNvSpPr>
          <p:nvPr>
            <p:ph type="title"/>
          </p:nvPr>
        </p:nvSpPr>
        <p:spPr/>
        <p:txBody>
          <a:bodyPr/>
          <a:lstStyle/>
          <a:p>
            <a:r>
              <a:rPr lang="en-US"/>
              <a:t>How To Configure Java Project</a:t>
            </a:r>
          </a:p>
        </p:txBody>
      </p:sp>
      <p:sp>
        <p:nvSpPr>
          <p:cNvPr id="317443" name="Text Box 3"/>
          <p:cNvSpPr txBox="1">
            <a:spLocks noChangeArrowheads="1"/>
          </p:cNvSpPr>
          <p:nvPr/>
        </p:nvSpPr>
        <p:spPr bwMode="auto">
          <a:xfrm>
            <a:off x="1738314" y="990601"/>
            <a:ext cx="3138487" cy="595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spcBef>
                <a:spcPct val="20000"/>
              </a:spcBef>
              <a:buClr>
                <a:schemeClr val="tx1"/>
              </a:buClr>
            </a:pPr>
            <a:endParaRPr lang="en-US" sz="1800">
              <a:latin typeface="Arial" panose="020B0604020202020204" pitchFamily="34" charset="0"/>
            </a:endParaRPr>
          </a:p>
          <a:p>
            <a:pPr>
              <a:lnSpc>
                <a:spcPct val="100000"/>
              </a:lnSpc>
              <a:spcBef>
                <a:spcPct val="20000"/>
              </a:spcBef>
              <a:buClr>
                <a:schemeClr val="tx1"/>
              </a:buClr>
            </a:pPr>
            <a:r>
              <a:rPr lang="en-US" sz="1800">
                <a:latin typeface="Arial" panose="020B0604020202020204" pitchFamily="34" charset="0"/>
              </a:rPr>
              <a:t> 2. </a:t>
            </a:r>
            <a:r>
              <a:rPr lang="en-US" sz="2000">
                <a:latin typeface="Arial" panose="020B0604020202020204" pitchFamily="34" charset="0"/>
              </a:rPr>
              <a:t>Set the default output folder to FirstJavaProject\</a:t>
            </a:r>
            <a:br>
              <a:rPr lang="en-US" sz="2000">
                <a:latin typeface="Arial" panose="020B0604020202020204" pitchFamily="34" charset="0"/>
              </a:rPr>
            </a:br>
            <a:r>
              <a:rPr lang="en-US" sz="2000">
                <a:latin typeface="Arial" panose="020B0604020202020204" pitchFamily="34" charset="0"/>
              </a:rPr>
              <a:t>classes</a:t>
            </a:r>
          </a:p>
          <a:p>
            <a:pPr>
              <a:lnSpc>
                <a:spcPct val="100000"/>
              </a:lnSpc>
              <a:spcBef>
                <a:spcPct val="20000"/>
              </a:spcBef>
              <a:buClr>
                <a:schemeClr val="tx1"/>
              </a:buClr>
            </a:pPr>
            <a:endParaRPr lang="en-US" sz="800">
              <a:latin typeface="Arial" panose="020B0604020202020204" pitchFamily="34" charset="0"/>
            </a:endParaRPr>
          </a:p>
          <a:p>
            <a:pPr>
              <a:lnSpc>
                <a:spcPct val="100000"/>
              </a:lnSpc>
              <a:spcBef>
                <a:spcPct val="20000"/>
              </a:spcBef>
              <a:buClr>
                <a:schemeClr val="tx1"/>
              </a:buClr>
            </a:pPr>
            <a:r>
              <a:rPr lang="en-US" sz="2000">
                <a:latin typeface="Arial" panose="020B0604020202020204" pitchFamily="34" charset="0"/>
              </a:rPr>
              <a:t>	Click the Browse… button. The ‘Folder Selection’ dialog box appears. Select the classes folder. </a:t>
            </a:r>
          </a:p>
          <a:p>
            <a:pPr>
              <a:lnSpc>
                <a:spcPct val="100000"/>
              </a:lnSpc>
              <a:spcBef>
                <a:spcPct val="20000"/>
              </a:spcBef>
              <a:buClr>
                <a:schemeClr val="tx1"/>
              </a:buClr>
            </a:pPr>
            <a:r>
              <a:rPr lang="en-US" sz="2000">
                <a:latin typeface="Arial" panose="020B0604020202020204" pitchFamily="34" charset="0"/>
              </a:rPr>
              <a:t>	Click OK.</a:t>
            </a:r>
          </a:p>
          <a:p>
            <a:pPr>
              <a:lnSpc>
                <a:spcPct val="100000"/>
              </a:lnSpc>
              <a:spcBef>
                <a:spcPct val="20000"/>
              </a:spcBef>
              <a:buClr>
                <a:schemeClr val="tx1"/>
              </a:buClr>
            </a:pPr>
            <a:endParaRPr lang="en-US" sz="800">
              <a:latin typeface="Arial" panose="020B0604020202020204" pitchFamily="34" charset="0"/>
            </a:endParaRPr>
          </a:p>
          <a:p>
            <a:pPr>
              <a:lnSpc>
                <a:spcPct val="100000"/>
              </a:lnSpc>
              <a:spcBef>
                <a:spcPct val="20000"/>
              </a:spcBef>
              <a:buClr>
                <a:schemeClr val="tx1"/>
              </a:buClr>
            </a:pPr>
            <a:r>
              <a:rPr lang="en-US" sz="2000">
                <a:latin typeface="Arial" panose="020B0604020202020204" pitchFamily="34" charset="0"/>
              </a:rPr>
              <a:t>	NOTE:</a:t>
            </a:r>
          </a:p>
          <a:p>
            <a:pPr>
              <a:lnSpc>
                <a:spcPct val="100000"/>
              </a:lnSpc>
              <a:spcBef>
                <a:spcPct val="20000"/>
              </a:spcBef>
              <a:buClr>
                <a:schemeClr val="tx1"/>
              </a:buClr>
            </a:pPr>
            <a:r>
              <a:rPr lang="en-US" sz="2000">
                <a:latin typeface="Arial" panose="020B0604020202020204" pitchFamily="34" charset="0"/>
              </a:rPr>
              <a:t>	Default output folder would be changed to FirstJavaProject\</a:t>
            </a:r>
            <a:br>
              <a:rPr lang="en-US" sz="2000">
                <a:latin typeface="Arial" panose="020B0604020202020204" pitchFamily="34" charset="0"/>
              </a:rPr>
            </a:br>
            <a:r>
              <a:rPr lang="en-US" sz="2000">
                <a:latin typeface="Arial" panose="020B0604020202020204" pitchFamily="34" charset="0"/>
              </a:rPr>
              <a:t>classes</a:t>
            </a:r>
          </a:p>
          <a:p>
            <a:pPr>
              <a:lnSpc>
                <a:spcPct val="100000"/>
              </a:lnSpc>
              <a:spcBef>
                <a:spcPct val="20000"/>
              </a:spcBef>
              <a:buClr>
                <a:schemeClr val="tx1"/>
              </a:buClr>
              <a:buFontTx/>
              <a:buChar char="•"/>
            </a:pPr>
            <a:endParaRPr lang="en-US" sz="2000">
              <a:latin typeface="Arial" panose="020B0604020202020204" pitchFamily="34" charset="0"/>
            </a:endParaRPr>
          </a:p>
        </p:txBody>
      </p:sp>
      <p:pic>
        <p:nvPicPr>
          <p:cNvPr id="317444" name="Picture 4" descr="ProjectConfigOutpu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53001" y="1358900"/>
            <a:ext cx="5476875" cy="4813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45" name="Text Box 5">
            <a:hlinkClick r:id="rId4" action="ppaction://hlinksldjump"/>
          </p:cNvPr>
          <p:cNvSpPr txBox="1">
            <a:spLocks noChangeArrowheads="1"/>
          </p:cNvSpPr>
          <p:nvPr/>
        </p:nvSpPr>
        <p:spPr bwMode="auto">
          <a:xfrm>
            <a:off x="1965326" y="633888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4052931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5448"/>
            <a:ext cx="8458200" cy="1252728"/>
          </a:xfrm>
        </p:spPr>
        <p:txBody>
          <a:bodyPr>
            <a:noAutofit/>
          </a:bodyPr>
          <a:lstStyle/>
          <a:p>
            <a:pPr algn="ctr"/>
            <a:r>
              <a:rPr lang="en-US" sz="2000" dirty="0"/>
              <a:t>Unit-testing frameworks are code libraries and modules that help developers unit-test their code, as outlined in the following table.</a:t>
            </a:r>
          </a:p>
        </p:txBody>
      </p:sp>
      <p:sp>
        <p:nvSpPr>
          <p:cNvPr id="3" name="Content Placeholder 2"/>
          <p:cNvSpPr>
            <a:spLocks noGrp="1"/>
          </p:cNvSpPr>
          <p:nvPr>
            <p:ph idx="1"/>
          </p:nvPr>
        </p:nvSpPr>
        <p:spPr>
          <a:xfrm>
            <a:off x="1905000" y="1524001"/>
            <a:ext cx="8229600" cy="4625609"/>
          </a:xfrm>
        </p:spPr>
        <p:txBody>
          <a:bodyPr>
            <a:normAutofit/>
          </a:bodyPr>
          <a:lstStyle/>
          <a:p>
            <a:pPr algn="ctr"/>
            <a:r>
              <a:rPr lang="en-US" sz="1600" dirty="0"/>
              <a:t>unit-testing frameworks help developers write and execute tests, and review results</a:t>
            </a:r>
          </a:p>
        </p:txBody>
      </p:sp>
      <p:graphicFrame>
        <p:nvGraphicFramePr>
          <p:cNvPr id="4" name="Table 3"/>
          <p:cNvGraphicFramePr>
            <a:graphicFrameLocks noGrp="1"/>
          </p:cNvGraphicFramePr>
          <p:nvPr>
            <p:extLst/>
          </p:nvPr>
        </p:nvGraphicFramePr>
        <p:xfrm>
          <a:off x="2133600" y="1965960"/>
          <a:ext cx="7924802" cy="4663440"/>
        </p:xfrm>
        <a:graphic>
          <a:graphicData uri="http://schemas.openxmlformats.org/drawingml/2006/table">
            <a:tbl>
              <a:tblPr/>
              <a:tblGrid>
                <a:gridCol w="2819400"/>
                <a:gridCol w="5105402"/>
              </a:tblGrid>
              <a:tr h="108364">
                <a:tc>
                  <a:txBody>
                    <a:bodyPr/>
                    <a:lstStyle/>
                    <a:p>
                      <a:pPr marL="0" marR="0" indent="0" algn="ctr">
                        <a:lnSpc>
                          <a:spcPct val="100000"/>
                        </a:lnSpc>
                        <a:spcBef>
                          <a:spcPts val="0"/>
                        </a:spcBef>
                        <a:spcAft>
                          <a:spcPts val="0"/>
                        </a:spcAft>
                        <a:tabLst>
                          <a:tab pos="2266950" algn="l"/>
                        </a:tabLst>
                      </a:pPr>
                      <a:r>
                        <a:rPr lang="en-US" sz="1200" b="1" dirty="0">
                          <a:latin typeface="Calibri"/>
                          <a:ea typeface="Calibri"/>
                          <a:cs typeface="Arial"/>
                        </a:rPr>
                        <a:t>Unit-testing practice</a:t>
                      </a:r>
                      <a:endParaRPr lang="en-US" sz="1200" dirty="0">
                        <a:latin typeface="Calibri"/>
                        <a:ea typeface="Calibri"/>
                        <a:cs typeface="Arial"/>
                      </a:endParaRP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tabLst>
                          <a:tab pos="2266950" algn="l"/>
                        </a:tabLst>
                      </a:pPr>
                      <a:r>
                        <a:rPr lang="en-US" sz="1200" b="1" dirty="0">
                          <a:latin typeface="Calibri"/>
                          <a:ea typeface="Calibri"/>
                          <a:cs typeface="Arial"/>
                        </a:rPr>
                        <a:t>How the framework helps</a:t>
                      </a:r>
                      <a:endParaRPr lang="en-US" sz="1200" dirty="0">
                        <a:latin typeface="Calibri"/>
                        <a:ea typeface="Calibri"/>
                        <a:cs typeface="Arial"/>
                      </a:endParaRP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1236">
                <a:tc>
                  <a:txBody>
                    <a:bodyPr/>
                    <a:lstStyle/>
                    <a:p>
                      <a:pPr marL="0" marR="0" indent="0" algn="ctr">
                        <a:lnSpc>
                          <a:spcPct val="100000"/>
                        </a:lnSpc>
                        <a:spcBef>
                          <a:spcPts val="0"/>
                        </a:spcBef>
                        <a:spcAft>
                          <a:spcPts val="0"/>
                        </a:spcAft>
                        <a:tabLst>
                          <a:tab pos="2266950"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2266950"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2266950" algn="l"/>
                        </a:tabLst>
                      </a:pPr>
                      <a:r>
                        <a:rPr lang="en-US" sz="1200" dirty="0" smtClean="0">
                          <a:latin typeface="Calibri"/>
                          <a:ea typeface="Calibri"/>
                          <a:cs typeface="Arial"/>
                        </a:rPr>
                        <a:t>Write </a:t>
                      </a:r>
                      <a:r>
                        <a:rPr lang="en-US" sz="1200" dirty="0">
                          <a:latin typeface="Calibri"/>
                          <a:ea typeface="Calibri"/>
                          <a:cs typeface="Arial"/>
                        </a:rPr>
                        <a:t>tests easily and in a structured manner.</a:t>
                      </a: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0000"/>
                        </a:lnSpc>
                        <a:spcBef>
                          <a:spcPts val="0"/>
                        </a:spcBef>
                        <a:spcAft>
                          <a:spcPts val="0"/>
                        </a:spcAft>
                      </a:pPr>
                      <a:r>
                        <a:rPr lang="en-US" sz="1400" dirty="0">
                          <a:latin typeface="Times New Roman"/>
                          <a:ea typeface="Times New Roman"/>
                          <a:cs typeface="Arial"/>
                        </a:rPr>
                        <a:t>Framework supplies the developer with a </a:t>
                      </a:r>
                      <a:r>
                        <a:rPr lang="en-US" sz="1400" dirty="0">
                          <a:solidFill>
                            <a:srgbClr val="C00000"/>
                          </a:solidFill>
                          <a:latin typeface="Times New Roman"/>
                          <a:ea typeface="Times New Roman"/>
                          <a:cs typeface="Arial"/>
                        </a:rPr>
                        <a:t>class library </a:t>
                      </a:r>
                      <a:r>
                        <a:rPr lang="en-US" sz="1400" dirty="0">
                          <a:latin typeface="Times New Roman"/>
                          <a:ea typeface="Times New Roman"/>
                          <a:cs typeface="Arial"/>
                        </a:rPr>
                        <a:t>that </a:t>
                      </a:r>
                      <a:r>
                        <a:rPr lang="en-US" sz="1400" dirty="0" smtClean="0">
                          <a:latin typeface="Times New Roman"/>
                          <a:ea typeface="Times New Roman"/>
                          <a:cs typeface="Arial"/>
                        </a:rPr>
                        <a:t>holds: </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solidFill>
                            <a:srgbClr val="C00000"/>
                          </a:solidFill>
                          <a:latin typeface="Times New Roman"/>
                          <a:ea typeface="Times New Roman"/>
                          <a:cs typeface="Arial"/>
                        </a:rPr>
                        <a:t> base </a:t>
                      </a:r>
                      <a:r>
                        <a:rPr lang="en-US" sz="1400" dirty="0">
                          <a:solidFill>
                            <a:srgbClr val="C00000"/>
                          </a:solidFill>
                          <a:latin typeface="Times New Roman"/>
                          <a:ea typeface="Times New Roman"/>
                          <a:cs typeface="Arial"/>
                        </a:rPr>
                        <a:t>classes</a:t>
                      </a:r>
                      <a:r>
                        <a:rPr lang="en-US" sz="1400" dirty="0">
                          <a:latin typeface="Times New Roman"/>
                          <a:ea typeface="Times New Roman"/>
                          <a:cs typeface="Arial"/>
                        </a:rPr>
                        <a:t> or interfaces to inherit.</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solidFill>
                            <a:srgbClr val="C00000"/>
                          </a:solidFill>
                          <a:latin typeface="Times New Roman"/>
                          <a:ea typeface="Times New Roman"/>
                          <a:cs typeface="Arial"/>
                        </a:rPr>
                        <a:t> attributes</a:t>
                      </a:r>
                      <a:r>
                        <a:rPr lang="en-US" sz="1400" dirty="0" smtClean="0">
                          <a:latin typeface="Times New Roman"/>
                          <a:ea typeface="Times New Roman"/>
                          <a:cs typeface="Arial"/>
                        </a:rPr>
                        <a:t> </a:t>
                      </a:r>
                      <a:r>
                        <a:rPr lang="en-US" sz="1400" dirty="0">
                          <a:latin typeface="Times New Roman"/>
                          <a:ea typeface="Times New Roman"/>
                          <a:cs typeface="Arial"/>
                        </a:rPr>
                        <a:t>to place in your code to note your tests to run.</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solidFill>
                            <a:srgbClr val="C00000"/>
                          </a:solidFill>
                          <a:latin typeface="Times New Roman"/>
                          <a:ea typeface="Times New Roman"/>
                          <a:cs typeface="Arial"/>
                        </a:rPr>
                        <a:t> assert </a:t>
                      </a:r>
                      <a:r>
                        <a:rPr lang="en-US" sz="1400" dirty="0">
                          <a:solidFill>
                            <a:srgbClr val="C00000"/>
                          </a:solidFill>
                          <a:latin typeface="Times New Roman"/>
                          <a:ea typeface="Times New Roman"/>
                          <a:cs typeface="Arial"/>
                        </a:rPr>
                        <a:t>classes</a:t>
                      </a:r>
                      <a:r>
                        <a:rPr lang="en-US" sz="1400" dirty="0">
                          <a:latin typeface="Times New Roman"/>
                          <a:ea typeface="Times New Roman"/>
                          <a:cs typeface="Arial"/>
                        </a:rPr>
                        <a:t> that have special assert methods you invoke to verify your code.</a:t>
                      </a:r>
                      <a:endParaRPr lang="en-US" sz="1200" dirty="0">
                        <a:latin typeface="Calibri"/>
                        <a:ea typeface="Calibri"/>
                        <a:cs typeface="Arial"/>
                      </a:endParaRP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400">
                <a:tc>
                  <a:txBody>
                    <a:bodyPr/>
                    <a:lstStyle/>
                    <a:p>
                      <a:pPr marL="0" marR="0" indent="0" algn="ctr">
                        <a:lnSpc>
                          <a:spcPct val="100000"/>
                        </a:lnSpc>
                        <a:spcBef>
                          <a:spcPts val="0"/>
                        </a:spcBef>
                        <a:spcAft>
                          <a:spcPts val="0"/>
                        </a:spcAft>
                        <a:tabLst>
                          <a:tab pos="2266950"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2266950"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2266950" algn="l"/>
                        </a:tabLst>
                      </a:pPr>
                      <a:r>
                        <a:rPr lang="en-US" sz="1200" dirty="0" smtClean="0">
                          <a:latin typeface="Calibri"/>
                          <a:ea typeface="Calibri"/>
                          <a:cs typeface="Arial"/>
                        </a:rPr>
                        <a:t>Execute </a:t>
                      </a:r>
                      <a:r>
                        <a:rPr lang="en-US" sz="1200" dirty="0">
                          <a:latin typeface="Calibri"/>
                          <a:ea typeface="Calibri"/>
                          <a:cs typeface="Arial"/>
                        </a:rPr>
                        <a:t>one or all of the unit tests.</a:t>
                      </a: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0000"/>
                        </a:lnSpc>
                        <a:spcBef>
                          <a:spcPts val="0"/>
                        </a:spcBef>
                        <a:spcAft>
                          <a:spcPts val="0"/>
                        </a:spcAft>
                      </a:pPr>
                      <a:r>
                        <a:rPr lang="en-US" sz="1400" dirty="0">
                          <a:latin typeface="Times New Roman"/>
                          <a:ea typeface="Times New Roman"/>
                          <a:cs typeface="Arial"/>
                        </a:rPr>
                        <a:t>Framework provides a </a:t>
                      </a:r>
                      <a:r>
                        <a:rPr lang="en-US" sz="1400" dirty="0">
                          <a:solidFill>
                            <a:srgbClr val="C00000"/>
                          </a:solidFill>
                          <a:latin typeface="Times New Roman"/>
                          <a:ea typeface="Times New Roman"/>
                          <a:cs typeface="Arial"/>
                        </a:rPr>
                        <a:t>test runner</a:t>
                      </a:r>
                      <a:r>
                        <a:rPr lang="en-US" sz="1400" dirty="0">
                          <a:latin typeface="Times New Roman"/>
                          <a:ea typeface="Times New Roman"/>
                          <a:cs typeface="Arial"/>
                        </a:rPr>
                        <a:t> (a console or GUI tool) that </a:t>
                      </a:r>
                      <a:r>
                        <a:rPr lang="en-US" sz="1400" dirty="0" smtClean="0">
                          <a:latin typeface="Times New Roman"/>
                          <a:ea typeface="Times New Roman"/>
                          <a:cs typeface="Arial"/>
                        </a:rPr>
                        <a:t>:</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solidFill>
                            <a:srgbClr val="C00000"/>
                          </a:solidFill>
                          <a:latin typeface="Times New Roman"/>
                          <a:ea typeface="Times New Roman"/>
                          <a:cs typeface="Arial"/>
                        </a:rPr>
                        <a:t> identifies </a:t>
                      </a:r>
                      <a:r>
                        <a:rPr lang="en-US" sz="1400" dirty="0">
                          <a:latin typeface="Times New Roman"/>
                          <a:ea typeface="Times New Roman"/>
                          <a:cs typeface="Arial"/>
                        </a:rPr>
                        <a:t>tests in your code.</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a:t>
                      </a:r>
                      <a:r>
                        <a:rPr lang="en-US" sz="1400" dirty="0" smtClean="0">
                          <a:solidFill>
                            <a:srgbClr val="C00000"/>
                          </a:solidFill>
                          <a:latin typeface="Times New Roman"/>
                          <a:ea typeface="Times New Roman"/>
                          <a:cs typeface="Arial"/>
                        </a:rPr>
                        <a:t>runs </a:t>
                      </a:r>
                      <a:r>
                        <a:rPr lang="en-US" sz="1400" dirty="0">
                          <a:latin typeface="Times New Roman"/>
                          <a:ea typeface="Times New Roman"/>
                          <a:cs typeface="Arial"/>
                        </a:rPr>
                        <a:t>tests automatically.</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a:t>
                      </a:r>
                      <a:r>
                        <a:rPr lang="en-US" sz="1400" dirty="0" smtClean="0">
                          <a:solidFill>
                            <a:srgbClr val="C00000"/>
                          </a:solidFill>
                          <a:latin typeface="Times New Roman"/>
                          <a:ea typeface="Times New Roman"/>
                          <a:cs typeface="Arial"/>
                        </a:rPr>
                        <a:t>indicates </a:t>
                      </a:r>
                      <a:r>
                        <a:rPr lang="en-US" sz="1400" dirty="0">
                          <a:solidFill>
                            <a:srgbClr val="C00000"/>
                          </a:solidFill>
                          <a:latin typeface="Times New Roman"/>
                          <a:ea typeface="Times New Roman"/>
                          <a:cs typeface="Arial"/>
                        </a:rPr>
                        <a:t>status</a:t>
                      </a:r>
                      <a:r>
                        <a:rPr lang="en-US" sz="1400" dirty="0">
                          <a:latin typeface="Times New Roman"/>
                          <a:ea typeface="Times New Roman"/>
                          <a:cs typeface="Arial"/>
                        </a:rPr>
                        <a:t> while running.</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a:t>
                      </a:r>
                      <a:r>
                        <a:rPr lang="en-US" sz="1400" dirty="0" smtClean="0">
                          <a:solidFill>
                            <a:srgbClr val="C00000"/>
                          </a:solidFill>
                          <a:latin typeface="Times New Roman"/>
                          <a:ea typeface="Times New Roman"/>
                          <a:cs typeface="Arial"/>
                        </a:rPr>
                        <a:t>can </a:t>
                      </a:r>
                      <a:r>
                        <a:rPr lang="en-US" sz="1400" dirty="0">
                          <a:solidFill>
                            <a:srgbClr val="C00000"/>
                          </a:solidFill>
                          <a:latin typeface="Times New Roman"/>
                          <a:ea typeface="Times New Roman"/>
                          <a:cs typeface="Arial"/>
                        </a:rPr>
                        <a:t>be automated </a:t>
                      </a:r>
                      <a:r>
                        <a:rPr lang="en-US" sz="1400" dirty="0">
                          <a:latin typeface="Times New Roman"/>
                          <a:ea typeface="Times New Roman"/>
                          <a:cs typeface="Arial"/>
                        </a:rPr>
                        <a:t>by command line.</a:t>
                      </a:r>
                      <a:endParaRPr lang="en-US" sz="1200" dirty="0">
                        <a:latin typeface="Calibri"/>
                        <a:ea typeface="Calibri"/>
                        <a:cs typeface="Arial"/>
                      </a:endParaRP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9200">
                <a:tc>
                  <a:txBody>
                    <a:bodyPr/>
                    <a:lstStyle/>
                    <a:p>
                      <a:pPr marL="0" marR="0" indent="0" algn="ctr">
                        <a:lnSpc>
                          <a:spcPct val="100000"/>
                        </a:lnSpc>
                        <a:spcBef>
                          <a:spcPts val="0"/>
                        </a:spcBef>
                        <a:spcAft>
                          <a:spcPts val="0"/>
                        </a:spcAft>
                        <a:tabLst>
                          <a:tab pos="942975"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942975"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942975"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942975"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942975" algn="l"/>
                        </a:tabLst>
                      </a:pPr>
                      <a:endParaRPr lang="en-US" sz="1200" dirty="0" smtClean="0">
                        <a:latin typeface="Calibri"/>
                        <a:ea typeface="Calibri"/>
                        <a:cs typeface="Arial"/>
                      </a:endParaRPr>
                    </a:p>
                    <a:p>
                      <a:pPr marL="0" marR="0" indent="0" algn="ctr">
                        <a:lnSpc>
                          <a:spcPct val="100000"/>
                        </a:lnSpc>
                        <a:spcBef>
                          <a:spcPts val="0"/>
                        </a:spcBef>
                        <a:spcAft>
                          <a:spcPts val="0"/>
                        </a:spcAft>
                        <a:tabLst>
                          <a:tab pos="942975" algn="l"/>
                        </a:tabLst>
                      </a:pPr>
                      <a:r>
                        <a:rPr lang="en-US" sz="1200" dirty="0" smtClean="0">
                          <a:latin typeface="Calibri"/>
                          <a:ea typeface="Calibri"/>
                          <a:cs typeface="Arial"/>
                        </a:rPr>
                        <a:t>Review </a:t>
                      </a:r>
                      <a:r>
                        <a:rPr lang="en-US" sz="1200" dirty="0">
                          <a:latin typeface="Calibri"/>
                          <a:ea typeface="Calibri"/>
                          <a:cs typeface="Arial"/>
                        </a:rPr>
                        <a:t>the results of the test runs.</a:t>
                      </a: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0000"/>
                        </a:lnSpc>
                        <a:spcBef>
                          <a:spcPts val="0"/>
                        </a:spcBef>
                        <a:spcAft>
                          <a:spcPts val="0"/>
                        </a:spcAft>
                      </a:pPr>
                      <a:r>
                        <a:rPr lang="en-US" sz="1400" dirty="0">
                          <a:solidFill>
                            <a:srgbClr val="C00000"/>
                          </a:solidFill>
                          <a:latin typeface="Times New Roman"/>
                          <a:ea typeface="Times New Roman"/>
                          <a:cs typeface="Arial"/>
                        </a:rPr>
                        <a:t>The test-runners </a:t>
                      </a:r>
                      <a:r>
                        <a:rPr lang="en-US" sz="1400" dirty="0">
                          <a:latin typeface="Times New Roman"/>
                          <a:ea typeface="Times New Roman"/>
                          <a:cs typeface="Arial"/>
                        </a:rPr>
                        <a:t>will usually provide information such </a:t>
                      </a:r>
                      <a:r>
                        <a:rPr lang="en-US" sz="1400" dirty="0" smtClean="0">
                          <a:latin typeface="Times New Roman"/>
                          <a:ea typeface="Times New Roman"/>
                          <a:cs typeface="Arial"/>
                        </a:rPr>
                        <a:t>as: </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how </a:t>
                      </a:r>
                      <a:r>
                        <a:rPr lang="en-US" sz="1400" dirty="0">
                          <a:latin typeface="Times New Roman"/>
                          <a:ea typeface="Times New Roman"/>
                          <a:cs typeface="Arial"/>
                        </a:rPr>
                        <a:t>many tests ran.</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how </a:t>
                      </a:r>
                      <a:r>
                        <a:rPr lang="en-US" sz="1400" dirty="0">
                          <a:latin typeface="Times New Roman"/>
                          <a:ea typeface="Times New Roman"/>
                          <a:cs typeface="Arial"/>
                        </a:rPr>
                        <a:t>many tests didn’t run.</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how </a:t>
                      </a:r>
                      <a:r>
                        <a:rPr lang="en-US" sz="1400" dirty="0">
                          <a:latin typeface="Times New Roman"/>
                          <a:ea typeface="Times New Roman"/>
                          <a:cs typeface="Arial"/>
                        </a:rPr>
                        <a:t>many tests failed.</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which </a:t>
                      </a:r>
                      <a:r>
                        <a:rPr lang="en-US" sz="1400" dirty="0">
                          <a:latin typeface="Times New Roman"/>
                          <a:ea typeface="Times New Roman"/>
                          <a:cs typeface="Arial"/>
                        </a:rPr>
                        <a:t>tests failed.</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the </a:t>
                      </a:r>
                      <a:r>
                        <a:rPr lang="en-US" sz="1400" dirty="0">
                          <a:latin typeface="Times New Roman"/>
                          <a:ea typeface="Times New Roman"/>
                          <a:cs typeface="Arial"/>
                        </a:rPr>
                        <a:t>reason tests failed.</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the </a:t>
                      </a:r>
                      <a:r>
                        <a:rPr lang="en-US" sz="1400" dirty="0">
                          <a:latin typeface="Times New Roman"/>
                          <a:ea typeface="Times New Roman"/>
                          <a:cs typeface="Arial"/>
                        </a:rPr>
                        <a:t>ASSERT message you wrote</a:t>
                      </a:r>
                      <a:r>
                        <a:rPr lang="en-US" sz="1400" dirty="0" smtClean="0">
                          <a:latin typeface="Times New Roman"/>
                          <a:ea typeface="Times New Roman"/>
                          <a:cs typeface="Arial"/>
                        </a:rPr>
                        <a:t>. (We’ll see this after a few</a:t>
                      </a:r>
                      <a:r>
                        <a:rPr lang="en-US" sz="1400" baseline="0" dirty="0" smtClean="0">
                          <a:latin typeface="Times New Roman"/>
                          <a:ea typeface="Times New Roman"/>
                          <a:cs typeface="Arial"/>
                        </a:rPr>
                        <a:t> slide)  </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the </a:t>
                      </a:r>
                      <a:r>
                        <a:rPr lang="en-US" sz="1400" dirty="0">
                          <a:latin typeface="Times New Roman"/>
                          <a:ea typeface="Times New Roman"/>
                          <a:cs typeface="Arial"/>
                        </a:rPr>
                        <a:t>code location that failed.</a:t>
                      </a:r>
                      <a:endParaRPr lang="en-US" sz="1200" dirty="0">
                        <a:latin typeface="Calibri"/>
                        <a:ea typeface="Calibri"/>
                        <a:cs typeface="Arial"/>
                      </a:endParaRPr>
                    </a:p>
                    <a:p>
                      <a:pPr marL="0" marR="0" lvl="0" indent="0" algn="l">
                        <a:lnSpc>
                          <a:spcPct val="100000"/>
                        </a:lnSpc>
                        <a:spcBef>
                          <a:spcPts val="0"/>
                        </a:spcBef>
                        <a:spcAft>
                          <a:spcPts val="0"/>
                        </a:spcAft>
                        <a:buSzPts val="1000"/>
                        <a:buFont typeface="Symbol"/>
                        <a:buChar char=""/>
                        <a:tabLst>
                          <a:tab pos="457200" algn="l"/>
                        </a:tabLst>
                      </a:pPr>
                      <a:r>
                        <a:rPr lang="en-US" sz="1400" dirty="0" smtClean="0">
                          <a:latin typeface="Times New Roman"/>
                          <a:ea typeface="Times New Roman"/>
                          <a:cs typeface="Arial"/>
                        </a:rPr>
                        <a:t> possibly </a:t>
                      </a:r>
                      <a:r>
                        <a:rPr lang="en-US" sz="1400" dirty="0">
                          <a:latin typeface="Times New Roman"/>
                          <a:ea typeface="Times New Roman"/>
                          <a:cs typeface="Arial"/>
                        </a:rPr>
                        <a:t>a full stack trace of any exceptions that caused the test to fail, and will let you go to the various method calls inside the call stack.</a:t>
                      </a:r>
                      <a:endParaRPr lang="en-US" sz="1200" dirty="0">
                        <a:latin typeface="Calibri"/>
                        <a:ea typeface="Calibri"/>
                        <a:cs typeface="Arial"/>
                      </a:endParaRPr>
                    </a:p>
                  </a:txBody>
                  <a:tcPr marL="38791" marR="387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27515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p:txBody>
          <a:bodyPr/>
          <a:lstStyle/>
          <a:p>
            <a:fld id="{637B13A4-42EA-43C3-8F92-11FA2746D9E0}" type="slidenum">
              <a:rPr lang="en-US"/>
              <a:pPr/>
              <a:t>80</a:t>
            </a:fld>
            <a:endParaRPr lang="en-US"/>
          </a:p>
        </p:txBody>
      </p:sp>
      <p:sp>
        <p:nvSpPr>
          <p:cNvPr id="319490" name="Rectangle 2"/>
          <p:cNvSpPr>
            <a:spLocks noGrp="1" noChangeArrowheads="1"/>
          </p:cNvSpPr>
          <p:nvPr>
            <p:ph type="title"/>
          </p:nvPr>
        </p:nvSpPr>
        <p:spPr/>
        <p:txBody>
          <a:bodyPr/>
          <a:lstStyle/>
          <a:p>
            <a:r>
              <a:rPr lang="en-US"/>
              <a:t>How To Create Java Package</a:t>
            </a:r>
          </a:p>
        </p:txBody>
      </p:sp>
      <p:sp>
        <p:nvSpPr>
          <p:cNvPr id="319491" name="Rectangle 3"/>
          <p:cNvSpPr>
            <a:spLocks noGrp="1" noChangeArrowheads="1"/>
          </p:cNvSpPr>
          <p:nvPr>
            <p:ph type="body" sz="half" idx="1"/>
          </p:nvPr>
        </p:nvSpPr>
        <p:spPr>
          <a:xfrm>
            <a:off x="1838326" y="1457325"/>
            <a:ext cx="3267075" cy="1022350"/>
          </a:xfrm>
          <a:noFill/>
          <a:ln/>
        </p:spPr>
        <p:txBody>
          <a:bodyPr>
            <a:normAutofit lnSpcReduction="10000"/>
          </a:bodyPr>
          <a:lstStyle/>
          <a:p>
            <a:pPr>
              <a:buFontTx/>
              <a:buNone/>
            </a:pPr>
            <a:endParaRPr lang="en-US" sz="2000"/>
          </a:p>
          <a:p>
            <a:r>
              <a:rPr lang="en-US" sz="2000"/>
              <a:t>Select </a:t>
            </a:r>
            <a:r>
              <a:rPr lang="en-US" sz="2000" b="1"/>
              <a:t>File</a:t>
            </a:r>
            <a:r>
              <a:rPr lang="en-US" sz="2000"/>
              <a:t> </a:t>
            </a:r>
            <a:r>
              <a:rPr lang="en-US" sz="2000">
                <a:sym typeface="Wingdings" panose="05000000000000000000" pitchFamily="2" charset="2"/>
              </a:rPr>
              <a:t></a:t>
            </a:r>
            <a:r>
              <a:rPr lang="en-US" sz="2000"/>
              <a:t> </a:t>
            </a:r>
            <a:r>
              <a:rPr lang="en-US" sz="2000" b="1"/>
              <a:t>New</a:t>
            </a:r>
            <a:r>
              <a:rPr lang="en-US" sz="2000"/>
              <a:t> </a:t>
            </a:r>
            <a:r>
              <a:rPr lang="en-US" sz="2000">
                <a:sym typeface="Wingdings" panose="05000000000000000000" pitchFamily="2" charset="2"/>
              </a:rPr>
              <a:t></a:t>
            </a:r>
            <a:r>
              <a:rPr lang="en-US" sz="2000"/>
              <a:t> </a:t>
            </a:r>
            <a:r>
              <a:rPr lang="en-US" sz="2000" b="1"/>
              <a:t>Package</a:t>
            </a:r>
          </a:p>
        </p:txBody>
      </p:sp>
      <p:pic>
        <p:nvPicPr>
          <p:cNvPr id="319496" name="Picture 8" descr="NewPackage-02"/>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334001" y="1447800"/>
            <a:ext cx="4945063" cy="5029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97624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8ED6C6B8-09D6-4999-8B10-7956E91BB9FE}" type="slidenum">
              <a:rPr lang="en-US"/>
              <a:pPr/>
              <a:t>81</a:t>
            </a:fld>
            <a:endParaRPr lang="en-US"/>
          </a:p>
        </p:txBody>
      </p:sp>
      <p:sp>
        <p:nvSpPr>
          <p:cNvPr id="321538" name="Rectangle 2"/>
          <p:cNvSpPr>
            <a:spLocks noGrp="1" noChangeArrowheads="1"/>
          </p:cNvSpPr>
          <p:nvPr>
            <p:ph type="title"/>
          </p:nvPr>
        </p:nvSpPr>
        <p:spPr/>
        <p:txBody>
          <a:bodyPr/>
          <a:lstStyle/>
          <a:p>
            <a:r>
              <a:rPr lang="en-US"/>
              <a:t>How To Create Java Package</a:t>
            </a:r>
          </a:p>
        </p:txBody>
      </p:sp>
      <p:sp>
        <p:nvSpPr>
          <p:cNvPr id="321539" name="Rectangle 3"/>
          <p:cNvSpPr>
            <a:spLocks noGrp="1" noChangeArrowheads="1"/>
          </p:cNvSpPr>
          <p:nvPr>
            <p:ph type="body" sz="half" idx="1"/>
          </p:nvPr>
        </p:nvSpPr>
        <p:spPr>
          <a:xfrm>
            <a:off x="1828800" y="1295401"/>
            <a:ext cx="3581400" cy="2557463"/>
          </a:xfrm>
          <a:noFill/>
          <a:ln/>
        </p:spPr>
        <p:txBody>
          <a:bodyPr/>
          <a:lstStyle/>
          <a:p>
            <a:pPr marL="282575" indent="-282575">
              <a:buNone/>
            </a:pPr>
            <a:endParaRPr lang="en-US" sz="2000"/>
          </a:p>
          <a:p>
            <a:pPr marL="282575" indent="-282575"/>
            <a:r>
              <a:rPr lang="en-US" sz="2000"/>
              <a:t>Enter the package name, </a:t>
            </a:r>
            <a:r>
              <a:rPr lang="en-US" sz="2000" b="1"/>
              <a:t>firstJavaPackage</a:t>
            </a:r>
            <a:r>
              <a:rPr lang="en-US" sz="2000"/>
              <a:t>, in the ‘Name’ textbox of the ‘New Java Package’ dialog box.	</a:t>
            </a:r>
          </a:p>
          <a:p>
            <a:pPr marL="282575" indent="-282575"/>
            <a:r>
              <a:rPr lang="en-US" sz="2000"/>
              <a:t>Click </a:t>
            </a:r>
            <a:r>
              <a:rPr lang="en-US" sz="2000" b="1"/>
              <a:t>Finish</a:t>
            </a:r>
            <a:r>
              <a:rPr lang="en-US" sz="2000"/>
              <a:t>.</a:t>
            </a:r>
          </a:p>
        </p:txBody>
      </p:sp>
      <p:pic>
        <p:nvPicPr>
          <p:cNvPr id="321540" name="Picture 4" descr="NewPackageCreate"/>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638800" y="1447800"/>
            <a:ext cx="4724400" cy="426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1541" name="Text Box 5">
            <a:hlinkClick r:id="rId4" action="ppaction://hlinksldjump"/>
          </p:cNvPr>
          <p:cNvSpPr txBox="1">
            <a:spLocks noChangeArrowheads="1"/>
          </p:cNvSpPr>
          <p:nvPr/>
        </p:nvSpPr>
        <p:spPr bwMode="auto">
          <a:xfrm>
            <a:off x="1965326" y="595153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31147875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0A6491D1-CAF0-49D0-BFBF-AEAA9595098F}" type="slidenum">
              <a:rPr lang="en-US"/>
              <a:pPr/>
              <a:t>82</a:t>
            </a:fld>
            <a:endParaRPr lang="en-US"/>
          </a:p>
        </p:txBody>
      </p:sp>
      <p:sp>
        <p:nvSpPr>
          <p:cNvPr id="323586" name="Rectangle 2"/>
          <p:cNvSpPr>
            <a:spLocks noGrp="1" noChangeArrowheads="1"/>
          </p:cNvSpPr>
          <p:nvPr>
            <p:ph type="title"/>
          </p:nvPr>
        </p:nvSpPr>
        <p:spPr/>
        <p:txBody>
          <a:bodyPr/>
          <a:lstStyle/>
          <a:p>
            <a:r>
              <a:rPr lang="en-US"/>
              <a:t>How To Create Java Class</a:t>
            </a:r>
          </a:p>
        </p:txBody>
      </p:sp>
      <p:sp>
        <p:nvSpPr>
          <p:cNvPr id="323587" name="Rectangle 3"/>
          <p:cNvSpPr>
            <a:spLocks noGrp="1" noChangeArrowheads="1"/>
          </p:cNvSpPr>
          <p:nvPr>
            <p:ph type="body" idx="1"/>
          </p:nvPr>
        </p:nvSpPr>
        <p:spPr>
          <a:xfrm>
            <a:off x="1828800" y="1524001"/>
            <a:ext cx="2743200" cy="3141663"/>
          </a:xfrm>
          <a:noFill/>
          <a:ln/>
        </p:spPr>
        <p:txBody>
          <a:bodyPr/>
          <a:lstStyle/>
          <a:p>
            <a:pPr marL="225425" indent="-225425"/>
            <a:r>
              <a:rPr lang="en-US" sz="2000"/>
              <a:t>To create a Java Class, right-click the package name, in this example,  </a:t>
            </a:r>
            <a:r>
              <a:rPr lang="en-US" sz="2000" b="1"/>
              <a:t>firstJavaPackage.</a:t>
            </a:r>
            <a:r>
              <a:rPr lang="en-US" sz="2000"/>
              <a:t> </a:t>
            </a:r>
          </a:p>
          <a:p>
            <a:pPr marL="225425" indent="-225425">
              <a:buNone/>
            </a:pPr>
            <a:endParaRPr lang="en-US" sz="2000"/>
          </a:p>
          <a:p>
            <a:pPr marL="225425" indent="-225425"/>
            <a:r>
              <a:rPr lang="en-US" sz="2000"/>
              <a:t>Select </a:t>
            </a:r>
            <a:r>
              <a:rPr lang="en-US" sz="2000" b="1"/>
              <a:t>New </a:t>
            </a:r>
            <a:r>
              <a:rPr lang="en-US" sz="2000" b="1">
                <a:sym typeface="Wingdings" panose="05000000000000000000" pitchFamily="2" charset="2"/>
              </a:rPr>
              <a:t></a:t>
            </a:r>
            <a:r>
              <a:rPr lang="en-US" sz="2000"/>
              <a:t> </a:t>
            </a:r>
            <a:r>
              <a:rPr lang="en-US" sz="2000" b="1"/>
              <a:t>Class</a:t>
            </a:r>
            <a:endParaRPr lang="en-US" sz="2000"/>
          </a:p>
        </p:txBody>
      </p:sp>
      <p:pic>
        <p:nvPicPr>
          <p:cNvPr id="323590" name="Picture 6" descr="NewClass-0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1447800"/>
            <a:ext cx="5715000"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178943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0E0FE1C9-3CC6-461D-909A-32B1A55F3DC0}" type="slidenum">
              <a:rPr lang="en-US"/>
              <a:pPr/>
              <a:t>83</a:t>
            </a:fld>
            <a:endParaRPr lang="en-US"/>
          </a:p>
        </p:txBody>
      </p:sp>
      <p:sp>
        <p:nvSpPr>
          <p:cNvPr id="325634" name="Rectangle 2"/>
          <p:cNvSpPr>
            <a:spLocks noGrp="1" noChangeArrowheads="1"/>
          </p:cNvSpPr>
          <p:nvPr>
            <p:ph type="title"/>
          </p:nvPr>
        </p:nvSpPr>
        <p:spPr/>
        <p:txBody>
          <a:bodyPr/>
          <a:lstStyle/>
          <a:p>
            <a:r>
              <a:rPr lang="en-US"/>
              <a:t>How To Create Java Class</a:t>
            </a:r>
          </a:p>
        </p:txBody>
      </p:sp>
      <p:pic>
        <p:nvPicPr>
          <p:cNvPr id="325635" name="Picture 3" descr="NewClassCreat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38800" y="1552575"/>
            <a:ext cx="4565650" cy="4591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5636" name="Text Box 4"/>
          <p:cNvSpPr txBox="1">
            <a:spLocks noChangeArrowheads="1"/>
          </p:cNvSpPr>
          <p:nvPr/>
        </p:nvSpPr>
        <p:spPr bwMode="auto">
          <a:xfrm>
            <a:off x="1804988" y="1670051"/>
            <a:ext cx="3529012" cy="27366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0000"/>
              </a:lnSpc>
              <a:spcBef>
                <a:spcPct val="20000"/>
              </a:spcBef>
              <a:buClr>
                <a:schemeClr val="tx1"/>
              </a:buClr>
              <a:buFontTx/>
              <a:buChar char="•"/>
            </a:pPr>
            <a:r>
              <a:rPr lang="en-US" sz="2000">
                <a:latin typeface="Arial" panose="020B0604020202020204" pitchFamily="34" charset="0"/>
              </a:rPr>
              <a:t>The ‘New Java Class’ dialog box appears. Enter the class name in the ‘Name’ text box. For this instance enter ‘Example’. </a:t>
            </a:r>
          </a:p>
          <a:p>
            <a:pPr>
              <a:lnSpc>
                <a:spcPct val="100000"/>
              </a:lnSpc>
              <a:spcBef>
                <a:spcPct val="20000"/>
              </a:spcBef>
              <a:buClr>
                <a:schemeClr val="tx1"/>
              </a:buClr>
            </a:pPr>
            <a:endParaRPr lang="en-US" sz="2000">
              <a:latin typeface="Arial" panose="020B0604020202020204" pitchFamily="34" charset="0"/>
            </a:endParaRPr>
          </a:p>
          <a:p>
            <a:pPr>
              <a:lnSpc>
                <a:spcPct val="100000"/>
              </a:lnSpc>
              <a:spcBef>
                <a:spcPct val="20000"/>
              </a:spcBef>
              <a:buClr>
                <a:schemeClr val="tx1"/>
              </a:buClr>
              <a:buFontTx/>
              <a:buChar char="•"/>
            </a:pPr>
            <a:r>
              <a:rPr lang="en-US" sz="2000">
                <a:latin typeface="Arial" panose="020B0604020202020204" pitchFamily="34" charset="0"/>
              </a:rPr>
              <a:t>Click Finish.</a:t>
            </a:r>
          </a:p>
          <a:p>
            <a:pPr>
              <a:lnSpc>
                <a:spcPct val="100000"/>
              </a:lnSpc>
              <a:spcBef>
                <a:spcPct val="20000"/>
              </a:spcBef>
              <a:buClr>
                <a:schemeClr val="tx1"/>
              </a:buClr>
            </a:pPr>
            <a:endParaRPr lang="en-US" sz="2000">
              <a:latin typeface="Arial" panose="020B0604020202020204" pitchFamily="34" charset="0"/>
            </a:endParaRPr>
          </a:p>
        </p:txBody>
      </p:sp>
    </p:spTree>
    <p:extLst>
      <p:ext uri="{BB962C8B-B14F-4D97-AF65-F5344CB8AC3E}">
        <p14:creationId xmlns:p14="http://schemas.microsoft.com/office/powerpoint/2010/main" val="31690847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B074E759-D77F-4102-B735-CE4059AC0813}" type="slidenum">
              <a:rPr lang="en-US"/>
              <a:pPr/>
              <a:t>84</a:t>
            </a:fld>
            <a:endParaRPr lang="en-US"/>
          </a:p>
        </p:txBody>
      </p:sp>
      <p:sp>
        <p:nvSpPr>
          <p:cNvPr id="327682" name="Rectangle 2"/>
          <p:cNvSpPr>
            <a:spLocks noGrp="1" noChangeArrowheads="1"/>
          </p:cNvSpPr>
          <p:nvPr>
            <p:ph type="title"/>
          </p:nvPr>
        </p:nvSpPr>
        <p:spPr/>
        <p:txBody>
          <a:bodyPr/>
          <a:lstStyle/>
          <a:p>
            <a:r>
              <a:rPr lang="en-US"/>
              <a:t>How To Create Java Class</a:t>
            </a:r>
          </a:p>
        </p:txBody>
      </p:sp>
      <p:pic>
        <p:nvPicPr>
          <p:cNvPr id="327683" name="Picture 3" descr="NewClassEdito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86000" y="1752601"/>
            <a:ext cx="7138988" cy="4714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684" name="Rectangle 4"/>
          <p:cNvSpPr>
            <a:spLocks noGrp="1" noChangeArrowheads="1"/>
          </p:cNvSpPr>
          <p:nvPr>
            <p:ph type="body" sz="half" idx="1"/>
          </p:nvPr>
        </p:nvSpPr>
        <p:spPr>
          <a:xfrm>
            <a:off x="1844675" y="1266825"/>
            <a:ext cx="7670800" cy="471488"/>
          </a:xfrm>
        </p:spPr>
        <p:txBody>
          <a:bodyPr/>
          <a:lstStyle/>
          <a:p>
            <a:r>
              <a:rPr lang="en-US" sz="2000"/>
              <a:t>Complete the Java Class in the Java editor screen…</a:t>
            </a:r>
          </a:p>
        </p:txBody>
      </p:sp>
      <p:sp>
        <p:nvSpPr>
          <p:cNvPr id="327685" name="Text Box 5">
            <a:hlinkClick r:id="rId4" action="ppaction://hlinksldjump"/>
          </p:cNvPr>
          <p:cNvSpPr txBox="1">
            <a:spLocks noChangeArrowheads="1"/>
          </p:cNvSpPr>
          <p:nvPr/>
        </p:nvSpPr>
        <p:spPr bwMode="auto">
          <a:xfrm>
            <a:off x="1965326" y="595153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19787659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1169907B-9225-49F7-9639-DE6E9846C553}" type="slidenum">
              <a:rPr lang="en-US"/>
              <a:pPr/>
              <a:t>85</a:t>
            </a:fld>
            <a:endParaRPr lang="en-US"/>
          </a:p>
        </p:txBody>
      </p:sp>
      <p:sp>
        <p:nvSpPr>
          <p:cNvPr id="329730" name="Rectangle 2"/>
          <p:cNvSpPr>
            <a:spLocks noGrp="1" noChangeArrowheads="1"/>
          </p:cNvSpPr>
          <p:nvPr>
            <p:ph type="title"/>
          </p:nvPr>
        </p:nvSpPr>
        <p:spPr/>
        <p:txBody>
          <a:bodyPr/>
          <a:lstStyle/>
          <a:p>
            <a:r>
              <a:rPr lang="en-US" sz="2800"/>
              <a:t>How To</a:t>
            </a:r>
            <a:r>
              <a:rPr lang="en-US" sz="3000"/>
              <a:t> Run Java Class</a:t>
            </a:r>
          </a:p>
        </p:txBody>
      </p:sp>
      <p:sp>
        <p:nvSpPr>
          <p:cNvPr id="329731" name="Rectangle 3"/>
          <p:cNvSpPr>
            <a:spLocks noGrp="1" noChangeArrowheads="1"/>
          </p:cNvSpPr>
          <p:nvPr>
            <p:ph type="body" idx="1"/>
          </p:nvPr>
        </p:nvSpPr>
        <p:spPr>
          <a:xfrm>
            <a:off x="1835150" y="1371601"/>
            <a:ext cx="4184650" cy="4575175"/>
          </a:xfrm>
          <a:noFill/>
          <a:ln/>
        </p:spPr>
        <p:txBody>
          <a:bodyPr/>
          <a:lstStyle/>
          <a:p>
            <a:pPr marL="225425" indent="-225425"/>
            <a:r>
              <a:rPr lang="en-US" sz="2000"/>
              <a:t>To run the class, select the Java File.</a:t>
            </a:r>
          </a:p>
          <a:p>
            <a:pPr marL="225425" indent="-225425"/>
            <a:endParaRPr lang="en-US" sz="2000"/>
          </a:p>
          <a:p>
            <a:pPr marL="225425" indent="-225425"/>
            <a:r>
              <a:rPr lang="en-US" sz="2000"/>
              <a:t>On the Menu bar, select </a:t>
            </a:r>
            <a:r>
              <a:rPr lang="en-US" sz="2000" b="1"/>
              <a:t>Run</a:t>
            </a:r>
            <a:r>
              <a:rPr lang="en-US" sz="2000"/>
              <a:t> </a:t>
            </a:r>
            <a:r>
              <a:rPr lang="en-US" sz="2000">
                <a:sym typeface="Wingdings" panose="05000000000000000000" pitchFamily="2" charset="2"/>
              </a:rPr>
              <a:t></a:t>
            </a:r>
            <a:r>
              <a:rPr lang="en-US" sz="2000"/>
              <a:t> </a:t>
            </a:r>
            <a:r>
              <a:rPr lang="en-US" sz="2000" b="1"/>
              <a:t>Run As </a:t>
            </a:r>
            <a:r>
              <a:rPr lang="en-US" sz="2000">
                <a:sym typeface="Wingdings" panose="05000000000000000000" pitchFamily="2" charset="2"/>
              </a:rPr>
              <a:t></a:t>
            </a:r>
            <a:r>
              <a:rPr lang="en-US" sz="2000" b="1"/>
              <a:t> Java Application</a:t>
            </a:r>
          </a:p>
          <a:p>
            <a:pPr marL="225425" indent="-225425"/>
            <a:endParaRPr lang="en-US" sz="2000" b="1"/>
          </a:p>
          <a:p>
            <a:pPr marL="225425" indent="-225425"/>
            <a:r>
              <a:rPr lang="en-US" sz="2000"/>
              <a:t>This will show the results on the </a:t>
            </a:r>
            <a:r>
              <a:rPr lang="en-US" sz="2000" b="1"/>
              <a:t>Console view</a:t>
            </a:r>
            <a:r>
              <a:rPr lang="en-US" sz="2000"/>
              <a:t>.</a:t>
            </a:r>
          </a:p>
          <a:p>
            <a:pPr marL="225425" indent="-225425">
              <a:buNone/>
            </a:pPr>
            <a:endParaRPr lang="en-US" sz="2000" b="1"/>
          </a:p>
        </p:txBody>
      </p:sp>
      <p:pic>
        <p:nvPicPr>
          <p:cNvPr id="329734" name="Picture 6" descr="RunJavaCod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72200" y="1447800"/>
            <a:ext cx="4114800" cy="48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9735" name="Text Box 7">
            <a:hlinkClick r:id="rId4" action="ppaction://hlinksldjump"/>
          </p:cNvPr>
          <p:cNvSpPr txBox="1">
            <a:spLocks noChangeArrowheads="1"/>
          </p:cNvSpPr>
          <p:nvPr/>
        </p:nvSpPr>
        <p:spPr bwMode="auto">
          <a:xfrm>
            <a:off x="1965326" y="595153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19573354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p:txBody>
          <a:bodyPr/>
          <a:lstStyle/>
          <a:p>
            <a:fld id="{28D16C58-EA66-4C23-A162-FFFAA2150C54}" type="slidenum">
              <a:rPr lang="en-US"/>
              <a:pPr/>
              <a:t>86</a:t>
            </a:fld>
            <a:endParaRPr lang="en-US"/>
          </a:p>
        </p:txBody>
      </p:sp>
      <p:sp>
        <p:nvSpPr>
          <p:cNvPr id="342018" name="Rectangle 2"/>
          <p:cNvSpPr>
            <a:spLocks noGrp="1" noChangeArrowheads="1"/>
          </p:cNvSpPr>
          <p:nvPr>
            <p:ph type="title"/>
          </p:nvPr>
        </p:nvSpPr>
        <p:spPr/>
        <p:txBody>
          <a:bodyPr/>
          <a:lstStyle/>
          <a:p>
            <a:r>
              <a:rPr lang="en-US"/>
              <a:t>How To Debug a Java Application</a:t>
            </a:r>
          </a:p>
        </p:txBody>
      </p:sp>
      <p:sp>
        <p:nvSpPr>
          <p:cNvPr id="342019" name="Rectangle 3"/>
          <p:cNvSpPr>
            <a:spLocks noGrp="1" noChangeArrowheads="1"/>
          </p:cNvSpPr>
          <p:nvPr>
            <p:ph type="body" sz="half" idx="1"/>
          </p:nvPr>
        </p:nvSpPr>
        <p:spPr>
          <a:xfrm>
            <a:off x="1838326" y="1457326"/>
            <a:ext cx="3267075" cy="4333875"/>
          </a:xfrm>
          <a:noFill/>
          <a:ln/>
        </p:spPr>
        <p:txBody>
          <a:bodyPr/>
          <a:lstStyle/>
          <a:p>
            <a:pPr marL="282575" indent="-282575">
              <a:buNone/>
            </a:pPr>
            <a:endParaRPr lang="en-US" sz="2000"/>
          </a:p>
          <a:p>
            <a:pPr marL="282575" indent="-282575"/>
            <a:r>
              <a:rPr lang="en-US" sz="2000"/>
              <a:t>Right-click the </a:t>
            </a:r>
            <a:r>
              <a:rPr lang="en-US" sz="2000" i="1"/>
              <a:t>JavaMainClass</a:t>
            </a:r>
            <a:r>
              <a:rPr lang="en-US" sz="2000"/>
              <a:t>, in this example, TestCard.java</a:t>
            </a:r>
          </a:p>
          <a:p>
            <a:pPr marL="282575" indent="-282575"/>
            <a:endParaRPr lang="en-US" sz="2000"/>
          </a:p>
          <a:p>
            <a:pPr marL="282575" indent="-282575"/>
            <a:r>
              <a:rPr lang="en-US" sz="2000"/>
              <a:t>Select </a:t>
            </a:r>
            <a:r>
              <a:rPr lang="en-US" sz="2000" b="1"/>
              <a:t>Debug </a:t>
            </a:r>
            <a:r>
              <a:rPr lang="en-US" sz="2000" b="1">
                <a:sym typeface="Wingdings" panose="05000000000000000000" pitchFamily="2" charset="2"/>
              </a:rPr>
              <a:t></a:t>
            </a:r>
            <a:r>
              <a:rPr lang="en-US" sz="2000" b="1"/>
              <a:t>Java Application</a:t>
            </a:r>
            <a:r>
              <a:rPr lang="en-US" sz="2000"/>
              <a:t>.</a:t>
            </a:r>
          </a:p>
          <a:p>
            <a:pPr marL="282575" indent="-282575"/>
            <a:endParaRPr lang="en-US" sz="2000" b="1"/>
          </a:p>
          <a:p>
            <a:pPr marL="282575" indent="-282575"/>
            <a:r>
              <a:rPr lang="en-US" sz="2000"/>
              <a:t>The Debug perspective screen will appear.</a:t>
            </a:r>
          </a:p>
        </p:txBody>
      </p:sp>
      <p:pic>
        <p:nvPicPr>
          <p:cNvPr id="342020" name="Picture 4" descr="DebugJavaApplication"/>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410200" y="1447800"/>
            <a:ext cx="4800600" cy="5029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441587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p>
            <a:fld id="{18ED778F-4D76-4143-8AC6-6818A334BD52}" type="slidenum">
              <a:rPr lang="en-US"/>
              <a:pPr/>
              <a:t>87</a:t>
            </a:fld>
            <a:endParaRPr lang="en-US"/>
          </a:p>
        </p:txBody>
      </p:sp>
      <p:sp>
        <p:nvSpPr>
          <p:cNvPr id="344066" name="Rectangle 2"/>
          <p:cNvSpPr>
            <a:spLocks noGrp="1" noChangeArrowheads="1"/>
          </p:cNvSpPr>
          <p:nvPr>
            <p:ph type="title"/>
          </p:nvPr>
        </p:nvSpPr>
        <p:spPr/>
        <p:txBody>
          <a:bodyPr/>
          <a:lstStyle/>
          <a:p>
            <a:r>
              <a:rPr lang="en-US"/>
              <a:t>How To Debug a Java Application</a:t>
            </a:r>
          </a:p>
        </p:txBody>
      </p:sp>
      <p:pic>
        <p:nvPicPr>
          <p:cNvPr id="344073" name="Picture 9" descr="Debug0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895601" y="1447800"/>
            <a:ext cx="6983413"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317622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p:txBody>
          <a:bodyPr/>
          <a:lstStyle/>
          <a:p>
            <a:fld id="{D936ACE8-AD9C-41B3-8ABD-C0F8632C9B07}" type="slidenum">
              <a:rPr lang="en-US"/>
              <a:pPr/>
              <a:t>88</a:t>
            </a:fld>
            <a:endParaRPr lang="en-US"/>
          </a:p>
        </p:txBody>
      </p:sp>
      <p:sp>
        <p:nvSpPr>
          <p:cNvPr id="346114" name="Rectangle 2"/>
          <p:cNvSpPr>
            <a:spLocks noGrp="1" noChangeArrowheads="1"/>
          </p:cNvSpPr>
          <p:nvPr>
            <p:ph type="title"/>
          </p:nvPr>
        </p:nvSpPr>
        <p:spPr/>
        <p:txBody>
          <a:bodyPr/>
          <a:lstStyle/>
          <a:p>
            <a:r>
              <a:rPr lang="en-US"/>
              <a:t>How To Debug a Java Application</a:t>
            </a:r>
          </a:p>
        </p:txBody>
      </p:sp>
      <p:sp>
        <p:nvSpPr>
          <p:cNvPr id="346115" name="Rectangle 3"/>
          <p:cNvSpPr>
            <a:spLocks noGrp="1" noChangeArrowheads="1"/>
          </p:cNvSpPr>
          <p:nvPr>
            <p:ph type="body" sz="half" idx="1"/>
          </p:nvPr>
        </p:nvSpPr>
        <p:spPr>
          <a:xfrm>
            <a:off x="1838326" y="1457326"/>
            <a:ext cx="3267075" cy="4333875"/>
          </a:xfrm>
          <a:noFill/>
          <a:ln/>
        </p:spPr>
        <p:txBody>
          <a:bodyPr>
            <a:normAutofit lnSpcReduction="10000"/>
          </a:bodyPr>
          <a:lstStyle/>
          <a:p>
            <a:pPr marL="282575" indent="-282575">
              <a:buNone/>
            </a:pPr>
            <a:r>
              <a:rPr lang="en-US" sz="2000" b="1"/>
              <a:t>Set Breakpoints</a:t>
            </a:r>
          </a:p>
          <a:p>
            <a:pPr marL="282575" indent="-282575">
              <a:buNone/>
            </a:pPr>
            <a:endParaRPr lang="en-US" sz="800"/>
          </a:p>
          <a:p>
            <a:pPr marL="282575" indent="-282575"/>
            <a:r>
              <a:rPr lang="en-US" sz="2000"/>
              <a:t>Place your cursor on the marker bar (along the left edge of the editor area) on the line including the suspected code. </a:t>
            </a:r>
          </a:p>
          <a:p>
            <a:pPr marL="282575" indent="-282575"/>
            <a:endParaRPr lang="en-US" sz="800"/>
          </a:p>
          <a:p>
            <a:pPr marL="282575" indent="-282575"/>
            <a:r>
              <a:rPr lang="en-US" sz="2000"/>
              <a:t>Double-click to set the breakpoint </a:t>
            </a:r>
          </a:p>
          <a:p>
            <a:pPr marL="282575" indent="-282575"/>
            <a:endParaRPr lang="en-US" sz="800"/>
          </a:p>
          <a:p>
            <a:pPr marL="282575" indent="-282575">
              <a:buNone/>
            </a:pPr>
            <a:r>
              <a:rPr lang="en-US" sz="2000"/>
              <a:t>	NOTE:</a:t>
            </a:r>
          </a:p>
          <a:p>
            <a:pPr marL="282575" indent="-282575">
              <a:buNone/>
            </a:pPr>
            <a:r>
              <a:rPr lang="en-US" sz="2000"/>
              <a:t>	Two breakpoint markers in the left margin of the editor.</a:t>
            </a:r>
          </a:p>
          <a:p>
            <a:pPr marL="282575" indent="-282575">
              <a:buNone/>
            </a:pPr>
            <a:endParaRPr lang="en-US" sz="2000"/>
          </a:p>
        </p:txBody>
      </p:sp>
      <p:pic>
        <p:nvPicPr>
          <p:cNvPr id="346120" name="Picture 8" descr="DebugBreakPoint-02"/>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257800" y="1447800"/>
            <a:ext cx="4953000" cy="48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620801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p:txBody>
          <a:bodyPr/>
          <a:lstStyle/>
          <a:p>
            <a:fld id="{9A02ED93-B0BC-4D92-98DA-3E1AEDC3914D}" type="slidenum">
              <a:rPr lang="en-US"/>
              <a:pPr/>
              <a:t>89</a:t>
            </a:fld>
            <a:endParaRPr lang="en-US"/>
          </a:p>
        </p:txBody>
      </p:sp>
      <p:sp>
        <p:nvSpPr>
          <p:cNvPr id="352258" name="Rectangle 2"/>
          <p:cNvSpPr>
            <a:spLocks noGrp="1" noChangeArrowheads="1"/>
          </p:cNvSpPr>
          <p:nvPr>
            <p:ph type="title"/>
          </p:nvPr>
        </p:nvSpPr>
        <p:spPr/>
        <p:txBody>
          <a:bodyPr/>
          <a:lstStyle/>
          <a:p>
            <a:r>
              <a:rPr lang="en-US"/>
              <a:t>Configuring Library Build Path</a:t>
            </a:r>
          </a:p>
        </p:txBody>
      </p:sp>
      <p:sp>
        <p:nvSpPr>
          <p:cNvPr id="352259" name="Rectangle 3"/>
          <p:cNvSpPr>
            <a:spLocks noGrp="1" noChangeArrowheads="1"/>
          </p:cNvSpPr>
          <p:nvPr>
            <p:ph type="body" sz="half" idx="1"/>
          </p:nvPr>
        </p:nvSpPr>
        <p:spPr/>
        <p:txBody>
          <a:bodyPr/>
          <a:lstStyle/>
          <a:p>
            <a:pPr lvl="1">
              <a:lnSpc>
                <a:spcPct val="90000"/>
              </a:lnSpc>
              <a:buFontTx/>
              <a:buNone/>
            </a:pPr>
            <a:endParaRPr lang="en-US" sz="1700"/>
          </a:p>
          <a:p>
            <a:pPr>
              <a:lnSpc>
                <a:spcPct val="90000"/>
              </a:lnSpc>
            </a:pPr>
            <a:r>
              <a:rPr lang="en-US" sz="2000"/>
              <a:t>Right-click the project name, in this example, “Sample” project.</a:t>
            </a:r>
          </a:p>
          <a:p>
            <a:pPr>
              <a:lnSpc>
                <a:spcPct val="90000"/>
              </a:lnSpc>
              <a:buFontTx/>
              <a:buNone/>
            </a:pPr>
            <a:endParaRPr lang="en-US" sz="2000"/>
          </a:p>
          <a:p>
            <a:pPr>
              <a:lnSpc>
                <a:spcPct val="90000"/>
              </a:lnSpc>
            </a:pPr>
            <a:r>
              <a:rPr lang="en-US" sz="2000"/>
              <a:t>Select </a:t>
            </a:r>
            <a:r>
              <a:rPr lang="en-US" sz="2000" b="1"/>
              <a:t>Properties</a:t>
            </a:r>
            <a:r>
              <a:rPr lang="en-US" sz="2000"/>
              <a:t>. </a:t>
            </a:r>
          </a:p>
        </p:txBody>
      </p:sp>
      <p:sp>
        <p:nvSpPr>
          <p:cNvPr id="352261" name="Text Box 5"/>
          <p:cNvSpPr txBox="1">
            <a:spLocks noChangeArrowheads="1"/>
          </p:cNvSpPr>
          <p:nvPr/>
        </p:nvSpPr>
        <p:spPr bwMode="auto">
          <a:xfrm>
            <a:off x="1828800" y="1187450"/>
            <a:ext cx="4267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How to add jar files</a:t>
            </a:r>
          </a:p>
        </p:txBody>
      </p:sp>
      <p:pic>
        <p:nvPicPr>
          <p:cNvPr id="352262" name="Picture 6" descr="BuildPathProperties"/>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553200" y="1219200"/>
            <a:ext cx="3511550" cy="5486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2265" name="Oval 9"/>
          <p:cNvSpPr>
            <a:spLocks noChangeArrowheads="1"/>
          </p:cNvSpPr>
          <p:nvPr/>
        </p:nvSpPr>
        <p:spPr bwMode="auto">
          <a:xfrm>
            <a:off x="7086600" y="5181600"/>
            <a:ext cx="762000" cy="2286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018543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xUnit</a:t>
            </a:r>
            <a:r>
              <a:rPr lang="en-US" dirty="0" smtClean="0"/>
              <a:t> frameworks</a:t>
            </a:r>
            <a:endParaRPr lang="en-US" dirty="0"/>
          </a:p>
        </p:txBody>
      </p:sp>
      <p:sp>
        <p:nvSpPr>
          <p:cNvPr id="3" name="Content Placeholder 2"/>
          <p:cNvSpPr>
            <a:spLocks noGrp="1"/>
          </p:cNvSpPr>
          <p:nvPr>
            <p:ph idx="1"/>
          </p:nvPr>
        </p:nvSpPr>
        <p:spPr>
          <a:xfrm>
            <a:off x="1981200" y="1775192"/>
            <a:ext cx="8458200" cy="4625609"/>
          </a:xfrm>
        </p:spPr>
        <p:txBody>
          <a:bodyPr>
            <a:normAutofit/>
          </a:bodyPr>
          <a:lstStyle/>
          <a:p>
            <a:r>
              <a:rPr lang="en-US" sz="2000" dirty="0"/>
              <a:t>There are more than 150 unit-testing frameworks.</a:t>
            </a:r>
          </a:p>
          <a:p>
            <a:r>
              <a:rPr lang="en-US" sz="2000" dirty="0"/>
              <a:t>Practically one for every programming language in public use. </a:t>
            </a:r>
          </a:p>
          <a:p>
            <a:r>
              <a:rPr lang="en-US" sz="2000" dirty="0"/>
              <a:t>A good list can be found at </a:t>
            </a:r>
            <a:r>
              <a:rPr lang="en-US" sz="2000" u="sng" dirty="0">
                <a:hlinkClick r:id="rId2"/>
              </a:rPr>
              <a:t>http://www.xprogramming.com.</a:t>
            </a:r>
            <a:endParaRPr lang="en-US" sz="2000" u="sng" dirty="0"/>
          </a:p>
          <a:p>
            <a:endParaRPr lang="en-US" sz="2000" u="sng" dirty="0"/>
          </a:p>
          <a:p>
            <a:r>
              <a:rPr lang="en-US" sz="2000" dirty="0"/>
              <a:t>These unit-testing frameworks are called the </a:t>
            </a:r>
            <a:r>
              <a:rPr lang="en-US" sz="2000" b="1" dirty="0" err="1">
                <a:solidFill>
                  <a:srgbClr val="C00000"/>
                </a:solidFill>
              </a:rPr>
              <a:t>x</a:t>
            </a:r>
            <a:r>
              <a:rPr lang="en-US" sz="2000" dirty="0" err="1"/>
              <a:t>Unit</a:t>
            </a:r>
            <a:r>
              <a:rPr lang="en-US" sz="2000" dirty="0"/>
              <a:t> frameworks, because their names usually start with the first letters of the language for which they were built. </a:t>
            </a:r>
          </a:p>
          <a:p>
            <a:endParaRPr lang="en-US" sz="2000" dirty="0"/>
          </a:p>
          <a:p>
            <a:r>
              <a:rPr lang="en-US" sz="2000" dirty="0"/>
              <a:t>You might have </a:t>
            </a:r>
            <a:r>
              <a:rPr lang="en-US" sz="2000" dirty="0" err="1"/>
              <a:t>CppUnit</a:t>
            </a:r>
            <a:r>
              <a:rPr lang="en-US" sz="2000" dirty="0"/>
              <a:t> for C++, </a:t>
            </a:r>
            <a:r>
              <a:rPr lang="en-US" sz="2000" dirty="0" err="1">
                <a:solidFill>
                  <a:srgbClr val="C00000"/>
                </a:solidFill>
              </a:rPr>
              <a:t>JUnit</a:t>
            </a:r>
            <a:r>
              <a:rPr lang="en-US" sz="2000" dirty="0"/>
              <a:t> for Java, </a:t>
            </a:r>
            <a:r>
              <a:rPr lang="en-US" sz="2000" dirty="0" err="1">
                <a:solidFill>
                  <a:srgbClr val="C00000"/>
                </a:solidFill>
              </a:rPr>
              <a:t>NUnit</a:t>
            </a:r>
            <a:r>
              <a:rPr lang="en-US" sz="2000" dirty="0"/>
              <a:t> for .NET, and </a:t>
            </a:r>
            <a:r>
              <a:rPr lang="en-US" sz="2000" dirty="0" err="1"/>
              <a:t>HUnit</a:t>
            </a:r>
            <a:r>
              <a:rPr lang="en-US" sz="2000" dirty="0"/>
              <a:t> for the Haskell programming language. </a:t>
            </a:r>
          </a:p>
          <a:p>
            <a:endParaRPr lang="en-US" sz="2000" dirty="0"/>
          </a:p>
          <a:p>
            <a:r>
              <a:rPr lang="en-US" sz="2000" dirty="0"/>
              <a:t>Not all of them follow these naming guidelines, but most of them do.</a:t>
            </a:r>
          </a:p>
          <a:p>
            <a:endParaRPr lang="en-US" sz="2000" dirty="0"/>
          </a:p>
        </p:txBody>
      </p:sp>
    </p:spTree>
    <p:extLst>
      <p:ext uri="{BB962C8B-B14F-4D97-AF65-F5344CB8AC3E}">
        <p14:creationId xmlns:p14="http://schemas.microsoft.com/office/powerpoint/2010/main" val="179806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p:txBody>
          <a:bodyPr/>
          <a:lstStyle/>
          <a:p>
            <a:fld id="{0781BD62-483D-4DA2-BCC3-0414AD45BB63}" type="slidenum">
              <a:rPr lang="en-US"/>
              <a:pPr/>
              <a:t>90</a:t>
            </a:fld>
            <a:endParaRPr lang="en-US"/>
          </a:p>
        </p:txBody>
      </p:sp>
      <p:pic>
        <p:nvPicPr>
          <p:cNvPr id="355335" name="Picture 7" descr="BuildPathLibrariesTab"/>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562600" y="1219200"/>
            <a:ext cx="4953000" cy="5029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5330" name="Rectangle 2"/>
          <p:cNvSpPr>
            <a:spLocks noGrp="1" noChangeArrowheads="1"/>
          </p:cNvSpPr>
          <p:nvPr>
            <p:ph type="title"/>
          </p:nvPr>
        </p:nvSpPr>
        <p:spPr/>
        <p:txBody>
          <a:bodyPr/>
          <a:lstStyle/>
          <a:p>
            <a:r>
              <a:rPr lang="en-US"/>
              <a:t>Configuring Library Build Path</a:t>
            </a:r>
          </a:p>
        </p:txBody>
      </p:sp>
      <p:sp>
        <p:nvSpPr>
          <p:cNvPr id="355331" name="Rectangle 3"/>
          <p:cNvSpPr>
            <a:spLocks noGrp="1" noChangeArrowheads="1"/>
          </p:cNvSpPr>
          <p:nvPr>
            <p:ph type="body" sz="half" idx="1"/>
          </p:nvPr>
        </p:nvSpPr>
        <p:spPr/>
        <p:txBody>
          <a:bodyPr/>
          <a:lstStyle/>
          <a:p>
            <a:pPr lvl="1">
              <a:lnSpc>
                <a:spcPct val="90000"/>
              </a:lnSpc>
              <a:buFontTx/>
              <a:buNone/>
            </a:pPr>
            <a:endParaRPr lang="en-US" sz="1700"/>
          </a:p>
          <a:p>
            <a:pPr>
              <a:lnSpc>
                <a:spcPct val="90000"/>
              </a:lnSpc>
            </a:pPr>
            <a:r>
              <a:rPr lang="en-US" sz="2000"/>
              <a:t>In the ‘Properties’ dialog box, </a:t>
            </a:r>
            <a:br>
              <a:rPr lang="en-US" sz="2000"/>
            </a:br>
            <a:r>
              <a:rPr lang="en-US" sz="2000"/>
              <a:t>select the ‘Libraries’ tab.</a:t>
            </a:r>
          </a:p>
          <a:p>
            <a:pPr>
              <a:lnSpc>
                <a:spcPct val="90000"/>
              </a:lnSpc>
              <a:buFontTx/>
              <a:buNone/>
            </a:pPr>
            <a:endParaRPr lang="en-US" sz="2000"/>
          </a:p>
          <a:p>
            <a:pPr>
              <a:lnSpc>
                <a:spcPct val="90000"/>
              </a:lnSpc>
            </a:pPr>
            <a:r>
              <a:rPr lang="en-US" sz="2000"/>
              <a:t>Click the </a:t>
            </a:r>
            <a:r>
              <a:rPr lang="en-US" sz="2000" b="1"/>
              <a:t>Add External </a:t>
            </a:r>
            <a:r>
              <a:rPr lang="en-US" sz="2000"/>
              <a:t>… button</a:t>
            </a:r>
          </a:p>
        </p:txBody>
      </p:sp>
      <p:sp>
        <p:nvSpPr>
          <p:cNvPr id="355334" name="Oval 6"/>
          <p:cNvSpPr>
            <a:spLocks noChangeArrowheads="1"/>
          </p:cNvSpPr>
          <p:nvPr/>
        </p:nvSpPr>
        <p:spPr bwMode="auto">
          <a:xfrm>
            <a:off x="8382000" y="2057400"/>
            <a:ext cx="762000" cy="2286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38" name="Oval 10"/>
          <p:cNvSpPr>
            <a:spLocks noChangeArrowheads="1"/>
          </p:cNvSpPr>
          <p:nvPr/>
        </p:nvSpPr>
        <p:spPr bwMode="auto">
          <a:xfrm>
            <a:off x="9448800" y="26670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5893612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p:txBody>
          <a:bodyPr/>
          <a:lstStyle/>
          <a:p>
            <a:fld id="{BBF269E8-CD0F-46AF-8C5E-3DBCE5C57F20}" type="slidenum">
              <a:rPr lang="en-US"/>
              <a:pPr/>
              <a:t>91</a:t>
            </a:fld>
            <a:endParaRPr lang="en-US"/>
          </a:p>
        </p:txBody>
      </p:sp>
      <p:sp>
        <p:nvSpPr>
          <p:cNvPr id="357379" name="Rectangle 3"/>
          <p:cNvSpPr>
            <a:spLocks noGrp="1" noChangeArrowheads="1"/>
          </p:cNvSpPr>
          <p:nvPr>
            <p:ph type="title"/>
          </p:nvPr>
        </p:nvSpPr>
        <p:spPr/>
        <p:txBody>
          <a:bodyPr/>
          <a:lstStyle/>
          <a:p>
            <a:r>
              <a:rPr lang="en-US"/>
              <a:t>Configuring Library Build Path</a:t>
            </a:r>
          </a:p>
        </p:txBody>
      </p:sp>
      <p:sp>
        <p:nvSpPr>
          <p:cNvPr id="357380" name="Rectangle 4"/>
          <p:cNvSpPr>
            <a:spLocks noGrp="1" noChangeArrowheads="1"/>
          </p:cNvSpPr>
          <p:nvPr>
            <p:ph type="body" sz="half" idx="1"/>
          </p:nvPr>
        </p:nvSpPr>
        <p:spPr/>
        <p:txBody>
          <a:bodyPr/>
          <a:lstStyle/>
          <a:p>
            <a:pPr lvl="1">
              <a:lnSpc>
                <a:spcPct val="90000"/>
              </a:lnSpc>
              <a:buFontTx/>
              <a:buNone/>
            </a:pPr>
            <a:endParaRPr lang="en-US" sz="2000"/>
          </a:p>
          <a:p>
            <a:pPr>
              <a:lnSpc>
                <a:spcPct val="90000"/>
              </a:lnSpc>
            </a:pPr>
            <a:r>
              <a:rPr lang="en-US" sz="2000"/>
              <a:t>In the ‘JAR Selection’ dialog box, select the ‘plugins’ folder.</a:t>
            </a:r>
          </a:p>
          <a:p>
            <a:pPr>
              <a:lnSpc>
                <a:spcPct val="90000"/>
              </a:lnSpc>
              <a:buFontTx/>
              <a:buNone/>
            </a:pPr>
            <a:endParaRPr lang="en-US" sz="2000"/>
          </a:p>
          <a:p>
            <a:pPr>
              <a:lnSpc>
                <a:spcPct val="90000"/>
              </a:lnSpc>
            </a:pPr>
            <a:r>
              <a:rPr lang="en-US" sz="2000"/>
              <a:t>Click the </a:t>
            </a:r>
            <a:r>
              <a:rPr lang="en-US" sz="2000" b="1"/>
              <a:t>Open </a:t>
            </a:r>
            <a:r>
              <a:rPr lang="en-US" sz="2000"/>
              <a:t>button.</a:t>
            </a:r>
          </a:p>
          <a:p>
            <a:pPr>
              <a:lnSpc>
                <a:spcPct val="90000"/>
              </a:lnSpc>
            </a:pPr>
            <a:endParaRPr lang="en-US" sz="2000"/>
          </a:p>
          <a:p>
            <a:pPr>
              <a:lnSpc>
                <a:spcPct val="90000"/>
              </a:lnSpc>
              <a:buFontTx/>
              <a:buNone/>
            </a:pPr>
            <a:r>
              <a:rPr lang="en-US" sz="2000"/>
              <a:t>OR</a:t>
            </a:r>
          </a:p>
          <a:p>
            <a:pPr>
              <a:lnSpc>
                <a:spcPct val="90000"/>
              </a:lnSpc>
              <a:buFontTx/>
              <a:buNone/>
            </a:pPr>
            <a:endParaRPr lang="en-US" sz="2000"/>
          </a:p>
          <a:p>
            <a:pPr>
              <a:lnSpc>
                <a:spcPct val="90000"/>
              </a:lnSpc>
            </a:pPr>
            <a:r>
              <a:rPr lang="en-US" sz="2000"/>
              <a:t>Double-click the ‘plugins’ folder.</a:t>
            </a:r>
          </a:p>
        </p:txBody>
      </p:sp>
      <p:pic>
        <p:nvPicPr>
          <p:cNvPr id="357383" name="Picture 7" descr="BuildPathJAR Selection"/>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715000" y="1295400"/>
            <a:ext cx="4724400"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7381" name="Oval 5"/>
          <p:cNvSpPr>
            <a:spLocks noChangeArrowheads="1"/>
          </p:cNvSpPr>
          <p:nvPr/>
        </p:nvSpPr>
        <p:spPr bwMode="auto">
          <a:xfrm>
            <a:off x="6807200" y="3213100"/>
            <a:ext cx="762000" cy="2286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89" name="Oval 13"/>
          <p:cNvSpPr>
            <a:spLocks noChangeArrowheads="1"/>
          </p:cNvSpPr>
          <p:nvPr/>
        </p:nvSpPr>
        <p:spPr bwMode="auto">
          <a:xfrm>
            <a:off x="9423400" y="50546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7770167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p:txBody>
          <a:bodyPr/>
          <a:lstStyle/>
          <a:p>
            <a:fld id="{2AEB7C47-4877-4AEF-A93A-4E66D34B685D}" type="slidenum">
              <a:rPr lang="en-US"/>
              <a:pPr/>
              <a:t>92</a:t>
            </a:fld>
            <a:endParaRPr lang="en-US"/>
          </a:p>
        </p:txBody>
      </p:sp>
      <p:pic>
        <p:nvPicPr>
          <p:cNvPr id="359431" name="Picture 7" descr="BuildPathJAR Selection JUnit"/>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943600" y="1295400"/>
            <a:ext cx="4495800" cy="48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9426" name="Rectangle 2"/>
          <p:cNvSpPr>
            <a:spLocks noGrp="1" noChangeArrowheads="1"/>
          </p:cNvSpPr>
          <p:nvPr>
            <p:ph type="title"/>
          </p:nvPr>
        </p:nvSpPr>
        <p:spPr/>
        <p:txBody>
          <a:bodyPr/>
          <a:lstStyle/>
          <a:p>
            <a:r>
              <a:rPr lang="en-US"/>
              <a:t>Configuring Library Build Path</a:t>
            </a:r>
          </a:p>
        </p:txBody>
      </p:sp>
      <p:sp>
        <p:nvSpPr>
          <p:cNvPr id="359427" name="Rectangle 3"/>
          <p:cNvSpPr>
            <a:spLocks noGrp="1" noChangeArrowheads="1"/>
          </p:cNvSpPr>
          <p:nvPr>
            <p:ph type="body" sz="half" idx="1"/>
          </p:nvPr>
        </p:nvSpPr>
        <p:spPr>
          <a:xfrm>
            <a:off x="1835150" y="1447800"/>
            <a:ext cx="3803650" cy="4800600"/>
          </a:xfrm>
        </p:spPr>
        <p:txBody>
          <a:bodyPr>
            <a:normAutofit lnSpcReduction="10000"/>
          </a:bodyPr>
          <a:lstStyle/>
          <a:p>
            <a:pPr lvl="1">
              <a:lnSpc>
                <a:spcPct val="90000"/>
              </a:lnSpc>
              <a:buFontTx/>
              <a:buNone/>
            </a:pPr>
            <a:endParaRPr lang="en-US" sz="2000"/>
          </a:p>
          <a:p>
            <a:pPr>
              <a:lnSpc>
                <a:spcPct val="90000"/>
              </a:lnSpc>
            </a:pPr>
            <a:r>
              <a:rPr lang="en-US" sz="2000"/>
              <a:t>In the ‘JAR Selection’ dialog box, look for the specific ‘junit’ folder with the required version. In this example we are using junit 3.8.1.</a:t>
            </a:r>
          </a:p>
          <a:p>
            <a:pPr>
              <a:lnSpc>
                <a:spcPct val="90000"/>
              </a:lnSpc>
              <a:buFontTx/>
              <a:buNone/>
            </a:pPr>
            <a:endParaRPr lang="en-US" sz="2000"/>
          </a:p>
          <a:p>
            <a:pPr>
              <a:lnSpc>
                <a:spcPct val="90000"/>
              </a:lnSpc>
            </a:pPr>
            <a:r>
              <a:rPr lang="en-US" sz="2000"/>
              <a:t>After selection, Click the </a:t>
            </a:r>
            <a:r>
              <a:rPr lang="en-US" sz="2000" b="1"/>
              <a:t>Open </a:t>
            </a:r>
            <a:r>
              <a:rPr lang="en-US" sz="2000"/>
              <a:t>button </a:t>
            </a:r>
          </a:p>
          <a:p>
            <a:pPr>
              <a:lnSpc>
                <a:spcPct val="90000"/>
              </a:lnSpc>
              <a:buFontTx/>
              <a:buNone/>
            </a:pPr>
            <a:endParaRPr lang="en-US" sz="2000"/>
          </a:p>
          <a:p>
            <a:pPr>
              <a:lnSpc>
                <a:spcPct val="90000"/>
              </a:lnSpc>
              <a:buFontTx/>
              <a:buNone/>
            </a:pPr>
            <a:r>
              <a:rPr lang="en-US" sz="2000"/>
              <a:t>OR</a:t>
            </a:r>
          </a:p>
          <a:p>
            <a:pPr>
              <a:lnSpc>
                <a:spcPct val="90000"/>
              </a:lnSpc>
            </a:pPr>
            <a:endParaRPr lang="en-US" sz="2000"/>
          </a:p>
          <a:p>
            <a:pPr>
              <a:lnSpc>
                <a:spcPct val="90000"/>
              </a:lnSpc>
            </a:pPr>
            <a:r>
              <a:rPr lang="en-US" sz="2000"/>
              <a:t>Double Click the selected junit folder.</a:t>
            </a:r>
          </a:p>
        </p:txBody>
      </p:sp>
      <p:sp>
        <p:nvSpPr>
          <p:cNvPr id="359430" name="Oval 6"/>
          <p:cNvSpPr>
            <a:spLocks noChangeArrowheads="1"/>
          </p:cNvSpPr>
          <p:nvPr/>
        </p:nvSpPr>
        <p:spPr bwMode="auto">
          <a:xfrm>
            <a:off x="9525000" y="50038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4" name="Oval 10"/>
          <p:cNvSpPr>
            <a:spLocks noChangeArrowheads="1"/>
          </p:cNvSpPr>
          <p:nvPr/>
        </p:nvSpPr>
        <p:spPr bwMode="auto">
          <a:xfrm>
            <a:off x="8991600" y="43434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186116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p:txBody>
          <a:bodyPr/>
          <a:lstStyle/>
          <a:p>
            <a:fld id="{3FB1D9A7-5925-405E-B8C8-854BC51DA12E}" type="slidenum">
              <a:rPr lang="en-US"/>
              <a:pPr/>
              <a:t>93</a:t>
            </a:fld>
            <a:endParaRPr lang="en-US"/>
          </a:p>
        </p:txBody>
      </p:sp>
      <p:pic>
        <p:nvPicPr>
          <p:cNvPr id="361479" name="Picture 7" descr="BuildPathJAR Selection JUnitja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019800" y="1447800"/>
            <a:ext cx="4419600" cy="426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1475" name="Rectangle 3"/>
          <p:cNvSpPr>
            <a:spLocks noGrp="1" noChangeArrowheads="1"/>
          </p:cNvSpPr>
          <p:nvPr>
            <p:ph type="title"/>
          </p:nvPr>
        </p:nvSpPr>
        <p:spPr/>
        <p:txBody>
          <a:bodyPr/>
          <a:lstStyle/>
          <a:p>
            <a:r>
              <a:rPr lang="en-US"/>
              <a:t>Configuring Library Build Path</a:t>
            </a:r>
          </a:p>
        </p:txBody>
      </p:sp>
      <p:sp>
        <p:nvSpPr>
          <p:cNvPr id="361476" name="Rectangle 4"/>
          <p:cNvSpPr>
            <a:spLocks noGrp="1" noChangeArrowheads="1"/>
          </p:cNvSpPr>
          <p:nvPr>
            <p:ph type="body" sz="half" idx="1"/>
          </p:nvPr>
        </p:nvSpPr>
        <p:spPr/>
        <p:txBody>
          <a:bodyPr/>
          <a:lstStyle/>
          <a:p>
            <a:pPr lvl="1">
              <a:lnSpc>
                <a:spcPct val="90000"/>
              </a:lnSpc>
              <a:buFontTx/>
              <a:buNone/>
            </a:pPr>
            <a:endParaRPr lang="en-US" sz="1700"/>
          </a:p>
          <a:p>
            <a:pPr>
              <a:lnSpc>
                <a:spcPct val="90000"/>
              </a:lnSpc>
            </a:pPr>
            <a:r>
              <a:rPr lang="en-US" sz="2000"/>
              <a:t>Select the ‘junit.jar’ file in the ‘JAR Selection’ dialog box.</a:t>
            </a:r>
          </a:p>
          <a:p>
            <a:pPr>
              <a:lnSpc>
                <a:spcPct val="90000"/>
              </a:lnSpc>
              <a:buFontTx/>
              <a:buNone/>
            </a:pPr>
            <a:endParaRPr lang="en-US" sz="2000"/>
          </a:p>
          <a:p>
            <a:pPr>
              <a:lnSpc>
                <a:spcPct val="90000"/>
              </a:lnSpc>
            </a:pPr>
            <a:r>
              <a:rPr lang="en-US" sz="2000"/>
              <a:t>Click the </a:t>
            </a:r>
            <a:r>
              <a:rPr lang="en-US" sz="2000" b="1"/>
              <a:t>Open </a:t>
            </a:r>
            <a:r>
              <a:rPr lang="en-US" sz="2000"/>
              <a:t>button.</a:t>
            </a:r>
          </a:p>
          <a:p>
            <a:pPr>
              <a:lnSpc>
                <a:spcPct val="90000"/>
              </a:lnSpc>
              <a:buFontTx/>
              <a:buNone/>
            </a:pPr>
            <a:endParaRPr lang="en-US" sz="2000"/>
          </a:p>
          <a:p>
            <a:pPr>
              <a:lnSpc>
                <a:spcPct val="90000"/>
              </a:lnSpc>
              <a:buFontTx/>
              <a:buNone/>
            </a:pPr>
            <a:r>
              <a:rPr lang="en-US" sz="2000"/>
              <a:t>OR</a:t>
            </a:r>
          </a:p>
          <a:p>
            <a:pPr>
              <a:lnSpc>
                <a:spcPct val="90000"/>
              </a:lnSpc>
              <a:buFontTx/>
              <a:buNone/>
            </a:pPr>
            <a:endParaRPr lang="en-US" sz="2000"/>
          </a:p>
          <a:p>
            <a:pPr>
              <a:lnSpc>
                <a:spcPct val="90000"/>
              </a:lnSpc>
            </a:pPr>
            <a:r>
              <a:rPr lang="en-US" sz="2000"/>
              <a:t>Double-click the selected ‘junit’ folder.</a:t>
            </a:r>
          </a:p>
        </p:txBody>
      </p:sp>
      <p:sp>
        <p:nvSpPr>
          <p:cNvPr id="361477" name="Oval 5"/>
          <p:cNvSpPr>
            <a:spLocks noChangeArrowheads="1"/>
          </p:cNvSpPr>
          <p:nvPr/>
        </p:nvSpPr>
        <p:spPr bwMode="auto">
          <a:xfrm>
            <a:off x="9448800" y="46482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478" name="Oval 6"/>
          <p:cNvSpPr>
            <a:spLocks noChangeArrowheads="1"/>
          </p:cNvSpPr>
          <p:nvPr/>
        </p:nvSpPr>
        <p:spPr bwMode="auto">
          <a:xfrm>
            <a:off x="6934200" y="22098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275869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p:txBody>
          <a:bodyPr/>
          <a:lstStyle/>
          <a:p>
            <a:fld id="{169E7905-AFF7-4ACD-8550-0C0273E87BEB}" type="slidenum">
              <a:rPr lang="en-US"/>
              <a:pPr/>
              <a:t>94</a:t>
            </a:fld>
            <a:endParaRPr lang="en-US"/>
          </a:p>
        </p:txBody>
      </p:sp>
      <p:pic>
        <p:nvPicPr>
          <p:cNvPr id="363527" name="Picture 7" descr="BuildPathPropertiesJaradd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715000" y="1257300"/>
            <a:ext cx="4724400" cy="4991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3523" name="Rectangle 3"/>
          <p:cNvSpPr>
            <a:spLocks noGrp="1" noChangeArrowheads="1"/>
          </p:cNvSpPr>
          <p:nvPr>
            <p:ph type="title"/>
          </p:nvPr>
        </p:nvSpPr>
        <p:spPr/>
        <p:txBody>
          <a:bodyPr/>
          <a:lstStyle/>
          <a:p>
            <a:r>
              <a:rPr lang="en-US"/>
              <a:t>Configuring Library Build Path</a:t>
            </a:r>
          </a:p>
        </p:txBody>
      </p:sp>
      <p:sp>
        <p:nvSpPr>
          <p:cNvPr id="363524" name="Rectangle 4"/>
          <p:cNvSpPr>
            <a:spLocks noGrp="1" noChangeArrowheads="1"/>
          </p:cNvSpPr>
          <p:nvPr>
            <p:ph type="body" sz="half" idx="1"/>
          </p:nvPr>
        </p:nvSpPr>
        <p:spPr>
          <a:xfrm>
            <a:off x="1835150" y="1447800"/>
            <a:ext cx="3651250" cy="4800600"/>
          </a:xfrm>
        </p:spPr>
        <p:txBody>
          <a:bodyPr/>
          <a:lstStyle/>
          <a:p>
            <a:pPr lvl="1">
              <a:lnSpc>
                <a:spcPct val="90000"/>
              </a:lnSpc>
              <a:buFontTx/>
              <a:buNone/>
            </a:pPr>
            <a:endParaRPr lang="en-US" sz="2000"/>
          </a:p>
          <a:p>
            <a:pPr>
              <a:lnSpc>
                <a:spcPct val="90000"/>
              </a:lnSpc>
            </a:pPr>
            <a:r>
              <a:rPr lang="en-US" sz="2000"/>
              <a:t>You should see that the ‘jar’ file has been added to the ‘Properties’ dialog box..</a:t>
            </a:r>
          </a:p>
          <a:p>
            <a:pPr>
              <a:lnSpc>
                <a:spcPct val="90000"/>
              </a:lnSpc>
              <a:buFontTx/>
              <a:buNone/>
            </a:pPr>
            <a:endParaRPr lang="en-US" sz="2000"/>
          </a:p>
          <a:p>
            <a:pPr>
              <a:lnSpc>
                <a:spcPct val="90000"/>
              </a:lnSpc>
            </a:pPr>
            <a:r>
              <a:rPr lang="en-US" sz="2000"/>
              <a:t>Click </a:t>
            </a:r>
            <a:r>
              <a:rPr lang="en-US" sz="2000" b="1"/>
              <a:t>OK</a:t>
            </a:r>
            <a:r>
              <a:rPr lang="en-US" sz="2000"/>
              <a:t>.</a:t>
            </a:r>
          </a:p>
          <a:p>
            <a:pPr>
              <a:lnSpc>
                <a:spcPct val="90000"/>
              </a:lnSpc>
              <a:buFontTx/>
              <a:buNone/>
            </a:pPr>
            <a:endParaRPr lang="en-US" sz="2000"/>
          </a:p>
          <a:p>
            <a:pPr>
              <a:lnSpc>
                <a:spcPct val="90000"/>
              </a:lnSpc>
              <a:buFontTx/>
              <a:buNone/>
            </a:pPr>
            <a:endParaRPr lang="en-US" sz="1600"/>
          </a:p>
        </p:txBody>
      </p:sp>
      <p:sp>
        <p:nvSpPr>
          <p:cNvPr id="363525" name="Oval 5"/>
          <p:cNvSpPr>
            <a:spLocks noChangeArrowheads="1"/>
          </p:cNvSpPr>
          <p:nvPr/>
        </p:nvSpPr>
        <p:spPr bwMode="auto">
          <a:xfrm>
            <a:off x="7467600" y="2514600"/>
            <a:ext cx="20574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26" name="Oval 6"/>
          <p:cNvSpPr>
            <a:spLocks noChangeArrowheads="1"/>
          </p:cNvSpPr>
          <p:nvPr/>
        </p:nvSpPr>
        <p:spPr bwMode="auto">
          <a:xfrm>
            <a:off x="9067800" y="5791200"/>
            <a:ext cx="762000" cy="304800"/>
          </a:xfrm>
          <a:prstGeom prst="ellipse">
            <a:avLst/>
          </a:prstGeom>
          <a:noFill/>
          <a:ln w="9525">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0" name="Text Box 10">
            <a:hlinkClick r:id="rId4" action="ppaction://hlinksldjump"/>
          </p:cNvPr>
          <p:cNvSpPr txBox="1">
            <a:spLocks noChangeArrowheads="1"/>
          </p:cNvSpPr>
          <p:nvPr/>
        </p:nvSpPr>
        <p:spPr bwMode="auto">
          <a:xfrm>
            <a:off x="1965326" y="5951539"/>
            <a:ext cx="8627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Back to Main</a:t>
            </a:r>
          </a:p>
        </p:txBody>
      </p:sp>
    </p:spTree>
    <p:extLst>
      <p:ext uri="{BB962C8B-B14F-4D97-AF65-F5344CB8AC3E}">
        <p14:creationId xmlns:p14="http://schemas.microsoft.com/office/powerpoint/2010/main" val="96489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5E9E767291647B25E179C7D7A2EEB" ma:contentTypeVersion="5" ma:contentTypeDescription="Create a new document." ma:contentTypeScope="" ma:versionID="a1bdc774f16c821bcfc236c0c838f1a6">
  <xsd:schema xmlns:xsd="http://www.w3.org/2001/XMLSchema" xmlns:xs="http://www.w3.org/2001/XMLSchema" xmlns:p="http://schemas.microsoft.com/office/2006/metadata/properties" xmlns:ns2="bcf60191-8770-4faf-baf6-71eb0abfa3bd" xmlns:ns3="a97dc15d-ac22-4d06-8742-1efedeaab33d" targetNamespace="http://schemas.microsoft.com/office/2006/metadata/properties" ma:root="true" ma:fieldsID="3af41d8a5ca3a18742cf3bb64fa8d0de" ns2:_="" ns3:_="">
    <xsd:import namespace="bcf60191-8770-4faf-baf6-71eb0abfa3bd"/>
    <xsd:import namespace="a97dc15d-ac22-4d06-8742-1efedeaab33d"/>
    <xsd:element name="properties">
      <xsd:complexType>
        <xsd:sequence>
          <xsd:element name="documentManagement">
            <xsd:complexType>
              <xsd:all>
                <xsd:element ref="ns2:SharedWithUsers" minOccurs="0"/>
                <xsd:element ref="ns2:SharedWithDetails" minOccurs="0"/>
                <xsd:element ref="ns3:Acces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f60191-8770-4faf-baf6-71eb0abfa3b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97dc15d-ac22-4d06-8742-1efedeaab33d" elementFormDefault="qualified">
    <xsd:import namespace="http://schemas.microsoft.com/office/2006/documentManagement/types"/>
    <xsd:import namespace="http://schemas.microsoft.com/office/infopath/2007/PartnerControls"/>
    <xsd:element name="Access" ma:index="10" nillable="true" ma:displayName="Access" ma:internalName="Access">
      <xsd:simpleType>
        <xsd:restriction base="dms:Text"/>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ccess xmlns="a97dc15d-ac22-4d06-8742-1efedeaab33d" xsi:nil="true"/>
  </documentManagement>
</p:properties>
</file>

<file path=customXml/itemProps1.xml><?xml version="1.0" encoding="utf-8"?>
<ds:datastoreItem xmlns:ds="http://schemas.openxmlformats.org/officeDocument/2006/customXml" ds:itemID="{2016D77F-ABB0-4FA8-801A-6E8C226218B7}"/>
</file>

<file path=customXml/itemProps2.xml><?xml version="1.0" encoding="utf-8"?>
<ds:datastoreItem xmlns:ds="http://schemas.openxmlformats.org/officeDocument/2006/customXml" ds:itemID="{579A17AF-A341-4828-B8C4-EC03B46712A0}"/>
</file>

<file path=customXml/itemProps3.xml><?xml version="1.0" encoding="utf-8"?>
<ds:datastoreItem xmlns:ds="http://schemas.openxmlformats.org/officeDocument/2006/customXml" ds:itemID="{40505413-2D07-4077-8A8F-FD01A6D08FF4}"/>
</file>

<file path=docProps/app.xml><?xml version="1.0" encoding="utf-8"?>
<Properties xmlns="http://schemas.openxmlformats.org/officeDocument/2006/extended-properties" xmlns:vt="http://schemas.openxmlformats.org/officeDocument/2006/docPropsVTypes">
  <TotalTime>8</TotalTime>
  <Words>4841</Words>
  <Application>Microsoft Office PowerPoint</Application>
  <PresentationFormat>Widescreen</PresentationFormat>
  <Paragraphs>907</Paragraphs>
  <Slides>94</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宋体</vt:lpstr>
      <vt:lpstr>Algerian</vt:lpstr>
      <vt:lpstr>Arial</vt:lpstr>
      <vt:lpstr>Calibri</vt:lpstr>
      <vt:lpstr>Calibri Light</vt:lpstr>
      <vt:lpstr>Symbol</vt:lpstr>
      <vt:lpstr>Times New Roman</vt:lpstr>
      <vt:lpstr>Verdana</vt:lpstr>
      <vt:lpstr>Wingdings</vt:lpstr>
      <vt:lpstr>Office Theme</vt:lpstr>
      <vt:lpstr>Java  Basics</vt:lpstr>
      <vt:lpstr>Contents</vt:lpstr>
      <vt:lpstr>1) Unit test </vt:lpstr>
      <vt:lpstr>Definition</vt:lpstr>
      <vt:lpstr>The importance of writing “good” unit tests</vt:lpstr>
      <vt:lpstr>Properties of a good unit test</vt:lpstr>
      <vt:lpstr>A more comprehensive definition of Unit Test</vt:lpstr>
      <vt:lpstr>Unit-testing frameworks are code libraries and modules that help developers unit-test their code, as outlined in the following table.</vt:lpstr>
      <vt:lpstr>The xUnit frameworks</vt:lpstr>
      <vt:lpstr>Example</vt:lpstr>
      <vt:lpstr>Here’s the scenario</vt:lpstr>
      <vt:lpstr>Download and Install NUnit</vt:lpstr>
      <vt:lpstr>NUnit GUI</vt:lpstr>
      <vt:lpstr>First Test</vt:lpstr>
      <vt:lpstr>These are all done in the source code you have downloaded.</vt:lpstr>
      <vt:lpstr>Naming test classes/methods/projects</vt:lpstr>
      <vt:lpstr>PowerPoint Presentation</vt:lpstr>
      <vt:lpstr>PowerPoint Presentation</vt:lpstr>
      <vt:lpstr>PowerPoint Presentation</vt:lpstr>
      <vt:lpstr>How do we test our code?</vt:lpstr>
      <vt:lpstr>Here’s a simple piece of code that does all three actions.</vt:lpstr>
      <vt:lpstr>The Assert class</vt:lpstr>
      <vt:lpstr>The Assert class (contd.) </vt:lpstr>
      <vt:lpstr>Running our first test with NUnit</vt:lpstr>
      <vt:lpstr>Namespace hierarchy of your project</vt:lpstr>
      <vt:lpstr>Test results:</vt:lpstr>
      <vt:lpstr>Why test failed? </vt:lpstr>
      <vt:lpstr>PowerPoint Presentation</vt:lpstr>
      <vt:lpstr>NUnit detect changes in the original code </vt:lpstr>
      <vt:lpstr>Initialize and Cleanup (1)</vt:lpstr>
      <vt:lpstr> NUnit performs setup and teardown actions before each and every test method.</vt:lpstr>
      <vt:lpstr>The following show how we can use the [SetUp] and [TearDown] attributes to make sure that each test receives a new instance of LogAnalyzer, while also saving some repetitive typing.</vt:lpstr>
      <vt:lpstr>ArgumentException</vt:lpstr>
      <vt:lpstr>ArgumentException</vt:lpstr>
      <vt:lpstr>Ignoring tests</vt:lpstr>
      <vt:lpstr>Ignoring tests</vt:lpstr>
      <vt:lpstr>Unit Testing from within Visual Studio 2010</vt:lpstr>
      <vt:lpstr>Visual Studio 2010 (Much easier than NUnit)   Let’s write a test code for the following Solution.</vt:lpstr>
      <vt:lpstr>Right click inside the scope of the function that you want to be tested and … </vt:lpstr>
      <vt:lpstr>PowerPoint Presentation</vt:lpstr>
      <vt:lpstr>Give it a name if you were asked to.</vt:lpstr>
      <vt:lpstr>SubtractTest (automatically generated)</vt:lpstr>
      <vt:lpstr>Go to the Test View</vt:lpstr>
      <vt:lpstr>Before running the tests, refresh the test list</vt:lpstr>
      <vt:lpstr>Test list refreshed (updated)</vt:lpstr>
      <vt:lpstr>Unit Testing in Java</vt:lpstr>
      <vt:lpstr>Unit Testing in Java using Eclipse (1)</vt:lpstr>
      <vt:lpstr>Unit Testing in Java using Eclipse (2)</vt:lpstr>
      <vt:lpstr>Unit Testing in Java using Eclipse (3)</vt:lpstr>
      <vt:lpstr>Unit Testing in Java using Eclipse (4)</vt:lpstr>
      <vt:lpstr>Unit Testing in Java using Eclipse (5)</vt:lpstr>
      <vt:lpstr>Unit Testing in Java using Eclipse (6)</vt:lpstr>
      <vt:lpstr>Unit Testing in Java using Eclipse (7)</vt:lpstr>
      <vt:lpstr>Unit Testing in Java using Eclipse (8)</vt:lpstr>
      <vt:lpstr>Unit Testing in Java using Eclipse (9)</vt:lpstr>
      <vt:lpstr>2) Eclipse general skills and practice</vt:lpstr>
      <vt:lpstr>IDE Overview</vt:lpstr>
      <vt:lpstr>Eclipse Overview</vt:lpstr>
      <vt:lpstr>What is Eclipse?</vt:lpstr>
      <vt:lpstr>Workbench Terminology</vt:lpstr>
      <vt:lpstr>Help Component</vt:lpstr>
      <vt:lpstr>Java Perspective</vt:lpstr>
      <vt:lpstr>Java Perspective</vt:lpstr>
      <vt:lpstr>Java Perspective</vt:lpstr>
      <vt:lpstr>Java Editor</vt:lpstr>
      <vt:lpstr>Java Editor</vt:lpstr>
      <vt:lpstr>Java Editor</vt:lpstr>
      <vt:lpstr>Refactoring</vt:lpstr>
      <vt:lpstr>Refactoring</vt:lpstr>
      <vt:lpstr>Eclipse Java Debugger</vt:lpstr>
      <vt:lpstr>Contents</vt:lpstr>
      <vt:lpstr>How To Create Java Project</vt:lpstr>
      <vt:lpstr>How To Create Java Project</vt:lpstr>
      <vt:lpstr>How To Create Java Project</vt:lpstr>
      <vt:lpstr>How To Add Folder</vt:lpstr>
      <vt:lpstr>How To Add Folder</vt:lpstr>
      <vt:lpstr>How To Configure Java Project</vt:lpstr>
      <vt:lpstr>How To Configure Java Project</vt:lpstr>
      <vt:lpstr>How To Configure Java Project</vt:lpstr>
      <vt:lpstr>How To Create Java Package</vt:lpstr>
      <vt:lpstr>How To Create Java Package</vt:lpstr>
      <vt:lpstr>How To Create Java Class</vt:lpstr>
      <vt:lpstr>How To Create Java Class</vt:lpstr>
      <vt:lpstr>How To Create Java Class</vt:lpstr>
      <vt:lpstr>How To Run Java Class</vt:lpstr>
      <vt:lpstr>How To Debug a Java Application</vt:lpstr>
      <vt:lpstr>How To Debug a Java Application</vt:lpstr>
      <vt:lpstr>How To Debug a Java Application</vt:lpstr>
      <vt:lpstr>Configuring Library Build Path</vt:lpstr>
      <vt:lpstr>Configuring Library Build Path</vt:lpstr>
      <vt:lpstr>Configuring Library Build Path</vt:lpstr>
      <vt:lpstr>Configuring Library Build Path</vt:lpstr>
      <vt:lpstr>Configuring Library Build Path</vt:lpstr>
      <vt:lpstr>Configuring Library Build Path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biswas</dc:creator>
  <cp:lastModifiedBy>kishore biswas</cp:lastModifiedBy>
  <cp:revision>7</cp:revision>
  <dcterms:created xsi:type="dcterms:W3CDTF">2017-07-13T07:35:21Z</dcterms:created>
  <dcterms:modified xsi:type="dcterms:W3CDTF">2017-07-13T08:40:59Z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0x01010058C5E9E767291647B25E179C7D7A2EEB</vt:lpwstr>
  </property>
</Properties>
</file>